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tiff" ContentType="image/tiff"/>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6"/>
  </p:handoutMasterIdLst>
  <p:sldIdLst>
    <p:sldId id="256" r:id="rId3"/>
    <p:sldId id="517" r:id="rId5"/>
    <p:sldId id="518" r:id="rId6"/>
    <p:sldId id="519" r:id="rId7"/>
    <p:sldId id="520" r:id="rId8"/>
    <p:sldId id="521" r:id="rId9"/>
    <p:sldId id="522" r:id="rId10"/>
    <p:sldId id="523" r:id="rId11"/>
    <p:sldId id="524" r:id="rId12"/>
    <p:sldId id="525" r:id="rId13"/>
    <p:sldId id="526" r:id="rId14"/>
    <p:sldId id="527" r:id="rId15"/>
    <p:sldId id="529" r:id="rId16"/>
    <p:sldId id="528" r:id="rId17"/>
    <p:sldId id="530" r:id="rId18"/>
    <p:sldId id="531" r:id="rId19"/>
    <p:sldId id="532" r:id="rId20"/>
    <p:sldId id="534" r:id="rId21"/>
    <p:sldId id="535" r:id="rId22"/>
    <p:sldId id="536" r:id="rId23"/>
    <p:sldId id="537" r:id="rId24"/>
    <p:sldId id="538" r:id="rId25"/>
    <p:sldId id="539" r:id="rId26"/>
    <p:sldId id="540" r:id="rId27"/>
    <p:sldId id="541" r:id="rId28"/>
    <p:sldId id="542" r:id="rId29"/>
    <p:sldId id="543" r:id="rId30"/>
    <p:sldId id="544" r:id="rId31"/>
    <p:sldId id="545" r:id="rId32"/>
    <p:sldId id="546" r:id="rId33"/>
    <p:sldId id="547" r:id="rId34"/>
    <p:sldId id="548" r:id="rId35"/>
    <p:sldId id="549" r:id="rId36"/>
    <p:sldId id="550" r:id="rId37"/>
    <p:sldId id="551" r:id="rId38"/>
    <p:sldId id="552" r:id="rId39"/>
    <p:sldId id="553" r:id="rId40"/>
    <p:sldId id="554" r:id="rId41"/>
    <p:sldId id="555" r:id="rId42"/>
    <p:sldId id="556" r:id="rId43"/>
    <p:sldId id="557" r:id="rId44"/>
    <p:sldId id="558" r:id="rId45"/>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B9A06A0-30A1-4D3C-927E-E256348C2D84}">
          <p14:sldIdLst>
            <p14:sldId id="256"/>
            <p14:sldId id="517"/>
            <p14:sldId id="518"/>
            <p14:sldId id="519"/>
            <p14:sldId id="520"/>
            <p14:sldId id="521"/>
            <p14:sldId id="522"/>
            <p14:sldId id="523"/>
            <p14:sldId id="524"/>
            <p14:sldId id="525"/>
            <p14:sldId id="526"/>
            <p14:sldId id="527"/>
            <p14:sldId id="528"/>
            <p14:sldId id="530"/>
            <p14:sldId id="531"/>
            <p14:sldId id="532"/>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29"/>
            <p14:sldId id="554"/>
            <p14:sldId id="555"/>
            <p14:sldId id="556"/>
            <p14:sldId id="557"/>
            <p14:sldId id="55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649F"/>
    <a:srgbClr val="FF4B94"/>
    <a:srgbClr val="FF0000"/>
    <a:srgbClr val="FA7285"/>
    <a:srgbClr val="FF2980"/>
    <a:srgbClr val="CAC880"/>
    <a:srgbClr val="FFFFFF"/>
    <a:srgbClr val="919197"/>
    <a:srgbClr val="2F5597"/>
    <a:srgbClr val="215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25" autoAdjust="0"/>
    <p:restoredTop sz="81179" autoAdjust="0"/>
  </p:normalViewPr>
  <p:slideViewPr>
    <p:cSldViewPr snapToGrid="0" showGuides="1">
      <p:cViewPr varScale="1">
        <p:scale>
          <a:sx n="81" d="100"/>
          <a:sy n="81" d="100"/>
        </p:scale>
        <p:origin x="1094" y="63"/>
      </p:cViewPr>
      <p:guideLst>
        <p:guide orient="horz" pos="2444"/>
        <p:guide pos="3764"/>
        <p:guide pos="204"/>
        <p:guide pos="7420"/>
        <p:guide orient="horz" pos="576"/>
        <p:guide orient="horz" pos="3195"/>
        <p:guide orient="horz" pos="4044"/>
        <p:guide orient="horz" pos="4044"/>
      </p:guideLst>
    </p:cSldViewPr>
  </p:slideViewPr>
  <p:notesTextViewPr>
    <p:cViewPr>
      <p:scale>
        <a:sx n="125" d="100"/>
        <a:sy n="125" d="100"/>
      </p:scale>
      <p:origin x="0" y="0"/>
    </p:cViewPr>
  </p:notesTextViewPr>
  <p:notesViewPr>
    <p:cSldViewPr snapToGrid="0">
      <p:cViewPr varScale="1">
        <p:scale>
          <a:sx n="65" d="100"/>
          <a:sy n="65" d="100"/>
        </p:scale>
        <p:origin x="2530" y="67"/>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55.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68295C-99D6-4FB0-B122-7CCD66A6D79D}"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784278-5966-421E-9F3C-4CCBA38061B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E72AFB-F066-414E-9B02-6AE86FCF525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B63BC6-7158-41EA-BB5B-6A90A2361D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2800">
                <a:sym typeface="+mn-ea"/>
              </a:rPr>
              <a:t>2）如何化标准形式目标函数的转换</a:t>
            </a:r>
            <a:endParaRPr lang="zh-CN" altLang="en-US" sz="2800"/>
          </a:p>
          <a:p>
            <a:pPr lvl="0"/>
            <a:r>
              <a:rPr lang="zh-CN" altLang="en-US" sz="2800">
                <a:sym typeface="+mn-ea"/>
              </a:rPr>
              <a:t>如果是求极小值即minz=Zc，x;，则可将目标函数乘以（-1），可化为求极大值问题。即 max?'=-z=-Ec，x，也就是∶令z'=-z，可得到上式。</a:t>
            </a:r>
            <a:endParaRPr lang="zh-CN" altLang="en-US" sz="2800"/>
          </a:p>
          <a:p>
            <a:pPr lvl="0"/>
            <a:r>
              <a:rPr lang="zh-CN" altLang="en-US" sz="2800">
                <a:sym typeface="+mn-ea"/>
              </a:rPr>
              <a:t>变量的变换附“</a:t>
            </a:r>
            <a:endParaRPr lang="zh-CN" altLang="en-US" sz="2800"/>
          </a:p>
          <a:p>
            <a:pPr lvl="0"/>
            <a:r>
              <a:rPr lang="zh-CN" altLang="en-US" sz="2800">
                <a:sym typeface="+mn-ea"/>
              </a:rPr>
              <a:t>若存在取值无约束的变量x，可令x;=x}-x"其中∶x'"二&gt;0</a:t>
            </a: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2800">
                <a:sym typeface="+mn-ea"/>
              </a:rPr>
              <a:t>2）如何化标准形式目标函数的转换</a:t>
            </a:r>
            <a:endParaRPr lang="zh-CN" altLang="en-US" sz="2800"/>
          </a:p>
          <a:p>
            <a:pPr lvl="0"/>
            <a:r>
              <a:rPr lang="zh-CN" altLang="en-US" sz="2800">
                <a:sym typeface="+mn-ea"/>
              </a:rPr>
              <a:t>如果是求极小值即minz=Zc，x;，则可将目标函数乘以（-1），可化为求极大值问题。即 max?'=-z=-Ec，x，也就是∶令z'=-z，可得到上式。</a:t>
            </a:r>
            <a:endParaRPr lang="zh-CN" altLang="en-US" sz="2800"/>
          </a:p>
          <a:p>
            <a:pPr lvl="0"/>
            <a:r>
              <a:rPr lang="zh-CN" altLang="en-US" sz="2800">
                <a:sym typeface="+mn-ea"/>
              </a:rPr>
              <a:t>变量的变换附“</a:t>
            </a:r>
            <a:endParaRPr lang="zh-CN" altLang="en-US" sz="2800"/>
          </a:p>
          <a:p>
            <a:pPr lvl="0"/>
            <a:r>
              <a:rPr lang="zh-CN" altLang="en-US" sz="2800">
                <a:sym typeface="+mn-ea"/>
              </a:rPr>
              <a:t>若存在取值无约束的变量x，可令x;=x}-x"其中∶x'"二&gt;0</a:t>
            </a: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000000"/>
              </a:solidFill>
              <a:effectLst/>
              <a:latin typeface="-apple-system"/>
            </a:endParaRPr>
          </a:p>
        </p:txBody>
      </p:sp>
      <p:sp>
        <p:nvSpPr>
          <p:cNvPr id="4" name="灯片编号占位符 3"/>
          <p:cNvSpPr>
            <a:spLocks noGrp="1"/>
          </p:cNvSpPr>
          <p:nvPr>
            <p:ph type="sldNum" sz="quarter" idx="10"/>
          </p:nvPr>
        </p:nvSpPr>
        <p:spPr/>
        <p:txBody>
          <a:bodyPr/>
          <a:lstStyle/>
          <a:p>
            <a:fld id="{02B63BC6-7158-41EA-BB5B-6A90A2361D0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alphaModFix amt="20000"/>
            <a:duotone>
              <a:prstClr val="black"/>
              <a:schemeClr val="tx2">
                <a:tint val="45000"/>
                <a:satMod val="400000"/>
              </a:schemeClr>
            </a:duotone>
            <a:lum/>
          </a:blip>
          <a:srcRect/>
          <a:stretch>
            <a:fillRect l="20000" t="6000" r="20000" b="6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bg>
      <p:bgPr>
        <a:solidFill>
          <a:schemeClr val="bg1"/>
        </a:solidFill>
        <a:effectLst/>
      </p:bgPr>
    </p:bg>
    <p:spTree>
      <p:nvGrpSpPr>
        <p:cNvPr id="1" name=""/>
        <p:cNvGrpSpPr/>
        <p:nvPr/>
      </p:nvGrpSpPr>
      <p:grpSpPr>
        <a:xfrm>
          <a:off x="0" y="0"/>
          <a:ext cx="0" cy="0"/>
          <a:chOff x="0" y="0"/>
          <a:chExt cx="0" cy="0"/>
        </a:xfrm>
      </p:grpSpPr>
      <p:pic>
        <p:nvPicPr>
          <p:cNvPr id="9" name="timg.jpeg" descr="timg.jpeg"/>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9639" b="89960" l="8815" r="96505">
                        <a14:foregroundMark x1="8815" y1="46586" x2="8815" y2="46586"/>
                        <a14:foregroundMark x1="10486" y1="42169" x2="10486" y2="42169"/>
                        <a14:foregroundMark x1="41641" y1="30924" x2="41641" y2="30924"/>
                        <a14:foregroundMark x1="37690" y1="36546" x2="37690" y2="36546"/>
                        <a14:foregroundMark x1="39210" y1="44177" x2="39210" y2="44177"/>
                        <a14:foregroundMark x1="50456" y1="28916" x2="50456" y2="28916"/>
                        <a14:foregroundMark x1="52128" y1="43373" x2="52128" y2="43373"/>
                        <a14:foregroundMark x1="56535" y1="29719" x2="56535" y2="29719"/>
                        <a14:foregroundMark x1="57751" y1="49799" x2="57751" y2="49799"/>
                        <a14:foregroundMark x1="59726" y1="33333" x2="59726" y2="33333"/>
                        <a14:foregroundMark x1="52432" y1="51004" x2="52432" y2="51004"/>
                        <a14:foregroundMark x1="48024" y1="49799" x2="48024" y2="49799"/>
                        <a14:foregroundMark x1="49696" y1="37751" x2="49696" y2="37751"/>
                        <a14:foregroundMark x1="48936" y1="52209" x2="48936" y2="52209"/>
                        <a14:foregroundMark x1="48936" y1="37751" x2="48936" y2="37751"/>
                        <a14:foregroundMark x1="57751" y1="46586" x2="57751" y2="46586"/>
                        <a14:foregroundMark x1="54407" y1="53012" x2="54407" y2="53012"/>
                        <a14:foregroundMark x1="72492" y1="36546" x2="72492" y2="36546"/>
                        <a14:foregroundMark x1="71277" y1="37751" x2="71277" y2="37751"/>
                        <a14:foregroundMark x1="71277" y1="37751" x2="71277" y2="37751"/>
                        <a14:foregroundMark x1="68845" y1="49799" x2="68845" y2="49799"/>
                        <a14:foregroundMark x1="70821" y1="33333" x2="70821" y2="33333"/>
                        <a14:foregroundMark x1="67629" y1="49799" x2="67629" y2="49799"/>
                        <a14:foregroundMark x1="71733" y1="53012" x2="71733" y2="53012"/>
                        <a14:foregroundMark x1="70821" y1="39759" x2="70821" y2="39759"/>
                        <a14:foregroundMark x1="70061" y1="39759" x2="70061" y2="39759"/>
                        <a14:foregroundMark x1="70517" y1="33333" x2="70517" y2="33333"/>
                        <a14:foregroundMark x1="96505" y1="28916" x2="96505" y2="28916"/>
                        <a14:foregroundMark x1="76140" y1="34538" x2="76140" y2="34538"/>
                        <a14:foregroundMark x1="82979" y1="30924" x2="82979" y2="30924"/>
                        <a14:foregroundMark x1="85258" y1="25301" x2="85258" y2="25301"/>
                        <a14:foregroundMark x1="86474" y1="24498" x2="86474" y2="24498"/>
                        <a14:foregroundMark x1="83739" y1="42169" x2="83739" y2="42169"/>
                        <a14:foregroundMark x1="83739" y1="51004" x2="83739" y2="51004"/>
                        <a14:foregroundMark x1="84498" y1="54217" x2="84498" y2="54217"/>
                        <a14:foregroundMark x1="88146" y1="62249" x2="88146" y2="62249"/>
                        <a14:foregroundMark x1="88450" y1="67470" x2="86170" y2="67470"/>
                        <a14:foregroundMark x1="82067" y1="67470" x2="82067" y2="67470"/>
                        <a14:foregroundMark x1="75684" y1="69880" x2="74468" y2="69880"/>
                        <a14:foregroundMark x1="72036" y1="69880" x2="70517" y2="71888"/>
                        <a14:foregroundMark x1="66109" y1="71888" x2="64894" y2="71888"/>
                        <a14:foregroundMark x1="58055" y1="71888" x2="58055" y2="71888"/>
                        <a14:foregroundMark x1="54863" y1="73092" x2="52128" y2="73092"/>
                        <a14:foregroundMark x1="40426" y1="73092" x2="40426" y2="73092"/>
                        <a14:foregroundMark x1="37690" y1="65462" x2="37690" y2="65462"/>
                        <a14:foregroundMark x1="44529" y1="63052" x2="44529" y2="63052"/>
                        <a14:foregroundMark x1="60486" y1="65462" x2="60486" y2="65462"/>
                        <a14:foregroundMark x1="64894" y1="65462" x2="64894" y2="65462"/>
                        <a14:foregroundMark x1="61246" y1="64257" x2="61246" y2="64257"/>
                        <a14:foregroundMark x1="62918" y1="64257" x2="62918" y2="64257"/>
                        <a14:foregroundMark x1="66869" y1="64257" x2="66869" y2="64257"/>
                        <a14:foregroundMark x1="69757" y1="64257" x2="69757" y2="64257"/>
                        <a14:foregroundMark x1="74468" y1="64257" x2="74468" y2="64257"/>
                        <a14:foregroundMark x1="77356" y1="63052" x2="78571" y2="63052"/>
                        <a14:foregroundMark x1="81307" y1="62249" x2="81307" y2="62249"/>
                        <a14:foregroundMark x1="82523" y1="62249" x2="82523" y2="62249"/>
                        <a14:foregroundMark x1="84498" y1="62249" x2="84498" y2="62249"/>
                        <a14:foregroundMark x1="90122" y1="64257" x2="90122" y2="64257"/>
                      </a14:backgroundRemoval>
                    </a14:imgEffect>
                    <a14:imgEffect>
                      <a14:saturation sat="66000"/>
                    </a14:imgEffect>
                  </a14:imgLayer>
                </a14:imgProps>
              </a:ext>
            </a:extLst>
          </a:blip>
          <a:srcRect r="4055"/>
          <a:stretch>
            <a:fillRect/>
          </a:stretch>
        </p:blipFill>
        <p:spPr>
          <a:xfrm>
            <a:off x="9811144" y="78740"/>
            <a:ext cx="2380856" cy="896991"/>
          </a:xfrm>
          <a:prstGeom prst="rect">
            <a:avLst/>
          </a:prstGeom>
          <a:ln w="12700">
            <a:miter lim="400000"/>
            <a:headEnd/>
            <a:tailEnd/>
          </a:ln>
        </p:spPr>
      </p:pic>
      <p:cxnSp>
        <p:nvCxnSpPr>
          <p:cNvPr id="4" name="直接连接符 3"/>
          <p:cNvCxnSpPr/>
          <p:nvPr userDrawn="1"/>
        </p:nvCxnSpPr>
        <p:spPr>
          <a:xfrm>
            <a:off x="-274983" y="961653"/>
            <a:ext cx="12741965"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7" name="五边形 15"/>
          <p:cNvSpPr>
            <a:spLocks noChangeAspect="1"/>
          </p:cNvSpPr>
          <p:nvPr userDrawn="1"/>
        </p:nvSpPr>
        <p:spPr>
          <a:xfrm flipH="1">
            <a:off x="11487359" y="6438900"/>
            <a:ext cx="704641" cy="360000"/>
          </a:xfrm>
          <a:prstGeom prst="homePlate">
            <a:avLst/>
          </a:prstGeom>
          <a:solidFill>
            <a:srgbClr val="2159A5"/>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7" name="矩形 6"/>
          <p:cNvSpPr/>
          <p:nvPr/>
        </p:nvSpPr>
        <p:spPr>
          <a:xfrm>
            <a:off x="1" y="0"/>
            <a:ext cx="3643086" cy="6858000"/>
          </a:xfrm>
          <a:prstGeom prst="rect">
            <a:avLst/>
          </a:prstGeom>
          <a:solidFill>
            <a:schemeClr val="accent5">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E3181C-702D-473D-A665-87763CF0AFA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4.jpeg"/><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9.xml"/><Relationship Id="rId7" Type="http://schemas.openxmlformats.org/officeDocument/2006/relationships/image" Target="../media/image19.wmf"/><Relationship Id="rId6" Type="http://schemas.openxmlformats.org/officeDocument/2006/relationships/oleObject" Target="../embeddings/oleObject5.bin"/><Relationship Id="rId5" Type="http://schemas.openxmlformats.org/officeDocument/2006/relationships/image" Target="../media/image18.wmf"/><Relationship Id="rId4" Type="http://schemas.openxmlformats.org/officeDocument/2006/relationships/oleObject" Target="../embeddings/oleObject4.bin"/><Relationship Id="rId3" Type="http://schemas.openxmlformats.org/officeDocument/2006/relationships/tags" Target="../tags/tag28.xml"/><Relationship Id="rId2" Type="http://schemas.openxmlformats.org/officeDocument/2006/relationships/image" Target="../media/image17.wmf"/><Relationship Id="rId11" Type="http://schemas.openxmlformats.org/officeDocument/2006/relationships/notesSlide" Target="../notesSlides/notesSlide22.xml"/><Relationship Id="rId10" Type="http://schemas.openxmlformats.org/officeDocument/2006/relationships/vmlDrawing" Target="../drawings/vmlDrawing2.vml"/><Relationship Id="rId1"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22.wmf"/><Relationship Id="rId5" Type="http://schemas.openxmlformats.org/officeDocument/2006/relationships/oleObject" Target="../embeddings/oleObject8.bin"/><Relationship Id="rId4" Type="http://schemas.openxmlformats.org/officeDocument/2006/relationships/image" Target="../media/image21.wmf"/><Relationship Id="rId3" Type="http://schemas.openxmlformats.org/officeDocument/2006/relationships/oleObject" Target="../embeddings/oleObject7.bin"/><Relationship Id="rId2" Type="http://schemas.openxmlformats.org/officeDocument/2006/relationships/image" Target="../media/image20.wmf"/><Relationship Id="rId11" Type="http://schemas.openxmlformats.org/officeDocument/2006/relationships/notesSlide" Target="../notesSlides/notesSlide25.xml"/><Relationship Id="rId10" Type="http://schemas.openxmlformats.org/officeDocument/2006/relationships/vmlDrawing" Target="../drawings/vmlDrawing3.vml"/><Relationship Id="rId1"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image" Target="../media/image26.wmf"/><Relationship Id="rId7" Type="http://schemas.openxmlformats.org/officeDocument/2006/relationships/oleObject" Target="../embeddings/oleObject11.bin"/><Relationship Id="rId6" Type="http://schemas.openxmlformats.org/officeDocument/2006/relationships/image" Target="../media/image25.wmf"/><Relationship Id="rId5" Type="http://schemas.openxmlformats.org/officeDocument/2006/relationships/oleObject" Target="../embeddings/oleObject10.bin"/><Relationship Id="rId4" Type="http://schemas.openxmlformats.org/officeDocument/2006/relationships/image" Target="../media/image24.wmf"/><Relationship Id="rId3" Type="http://schemas.openxmlformats.org/officeDocument/2006/relationships/oleObject" Target="../embeddings/oleObject9.bin"/><Relationship Id="rId2" Type="http://schemas.openxmlformats.org/officeDocument/2006/relationships/tags" Target="../tags/tag36.xml"/><Relationship Id="rId12" Type="http://schemas.openxmlformats.org/officeDocument/2006/relationships/notesSlide" Target="../notesSlides/notesSlide26.xml"/><Relationship Id="rId11" Type="http://schemas.openxmlformats.org/officeDocument/2006/relationships/vmlDrawing" Target="../drawings/vmlDrawing4.vml"/><Relationship Id="rId10"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30.wmf"/><Relationship Id="rId7" Type="http://schemas.openxmlformats.org/officeDocument/2006/relationships/oleObject" Target="../embeddings/oleObject15.bin"/><Relationship Id="rId6" Type="http://schemas.openxmlformats.org/officeDocument/2006/relationships/image" Target="../media/image29.wmf"/><Relationship Id="rId5" Type="http://schemas.openxmlformats.org/officeDocument/2006/relationships/oleObject" Target="../embeddings/oleObject14.bin"/><Relationship Id="rId4" Type="http://schemas.openxmlformats.org/officeDocument/2006/relationships/image" Target="../media/image28.wmf"/><Relationship Id="rId3" Type="http://schemas.openxmlformats.org/officeDocument/2006/relationships/oleObject" Target="../embeddings/oleObject13.bin"/><Relationship Id="rId2" Type="http://schemas.openxmlformats.org/officeDocument/2006/relationships/image" Target="../media/image27.wmf"/><Relationship Id="rId12" Type="http://schemas.openxmlformats.org/officeDocument/2006/relationships/notesSlide" Target="../notesSlides/notesSlide27.xml"/><Relationship Id="rId11" Type="http://schemas.openxmlformats.org/officeDocument/2006/relationships/vmlDrawing" Target="../drawings/vmlDrawing5.vml"/><Relationship Id="rId10" Type="http://schemas.openxmlformats.org/officeDocument/2006/relationships/slideLayout" Target="../slideLayouts/slideLayout2.xml"/><Relationship Id="rId1"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tags" Target="../tags/tag40.xml"/><Relationship Id="rId2" Type="http://schemas.openxmlformats.org/officeDocument/2006/relationships/image" Target="../media/image33.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openxmlformats.org/officeDocument/2006/relationships/tags" Target="../tags/tag4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tags" Target="../tags/tag41.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2.xml"/><Relationship Id="rId5" Type="http://schemas.openxmlformats.org/officeDocument/2006/relationships/tags" Target="../tags/tag43.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tags" Target="../tags/tag45.xml"/><Relationship Id="rId3" Type="http://schemas.openxmlformats.org/officeDocument/2006/relationships/image" Target="../media/image41.wmf"/><Relationship Id="rId2" Type="http://schemas.openxmlformats.org/officeDocument/2006/relationships/oleObject" Target="../embeddings/oleObject16.bin"/><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tags" Target="../tags/tag46.xml"/><Relationship Id="rId3" Type="http://schemas.openxmlformats.org/officeDocument/2006/relationships/image" Target="../media/image43.wmf"/><Relationship Id="rId2" Type="http://schemas.openxmlformats.org/officeDocument/2006/relationships/oleObject" Target="../embeddings/oleObject17.bin"/><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tags" Target="../tags/tag48.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tags" Target="../tags/tag49.xml"/><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2.xml"/><Relationship Id="rId7" Type="http://schemas.openxmlformats.org/officeDocument/2006/relationships/tags" Target="../tags/tag50.xml"/><Relationship Id="rId6" Type="http://schemas.openxmlformats.org/officeDocument/2006/relationships/image" Target="../media/image52.wmf"/><Relationship Id="rId5" Type="http://schemas.openxmlformats.org/officeDocument/2006/relationships/oleObject" Target="../embeddings/oleObject20.bin"/><Relationship Id="rId4" Type="http://schemas.openxmlformats.org/officeDocument/2006/relationships/image" Target="../media/image51.wmf"/><Relationship Id="rId3" Type="http://schemas.openxmlformats.org/officeDocument/2006/relationships/oleObject" Target="../embeddings/oleObject19.bin"/><Relationship Id="rId2" Type="http://schemas.openxmlformats.org/officeDocument/2006/relationships/image" Target="../media/image50.wmf"/><Relationship Id="rId10" Type="http://schemas.openxmlformats.org/officeDocument/2006/relationships/notesSlide" Target="../notesSlides/notesSlide38.xml"/><Relationship Id="rId1" Type="http://schemas.openxmlformats.org/officeDocument/2006/relationships/oleObject" Target="../embeddings/oleObject18.bin"/></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tags" Target="../tags/tag51.xml"/><Relationship Id="rId5" Type="http://schemas.openxmlformats.org/officeDocument/2006/relationships/image" Target="../media/image55.wmf"/><Relationship Id="rId4" Type="http://schemas.openxmlformats.org/officeDocument/2006/relationships/oleObject" Target="../embeddings/oleObject22.bin"/><Relationship Id="rId3" Type="http://schemas.openxmlformats.org/officeDocument/2006/relationships/image" Target="../media/image54.wmf"/><Relationship Id="rId2" Type="http://schemas.openxmlformats.org/officeDocument/2006/relationships/oleObject" Target="../embeddings/oleObject21.bin"/><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tags" Target="../tags/tag52.xml"/><Relationship Id="rId2" Type="http://schemas.openxmlformats.org/officeDocument/2006/relationships/image" Target="../media/image57.png"/><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tags" Target="../tags/tag53.xml"/><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tags" Target="../tags/tag54.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image" Target="../media/image8.wmf"/><Relationship Id="rId3" Type="http://schemas.openxmlformats.org/officeDocument/2006/relationships/oleObject" Target="../embeddings/oleObject2.bin"/><Relationship Id="rId2" Type="http://schemas.openxmlformats.org/officeDocument/2006/relationships/image" Target="../media/image7.w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10.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duotone>
              <a:prstClr val="black"/>
              <a:schemeClr val="tx2">
                <a:tint val="45000"/>
                <a:satMod val="400000"/>
              </a:schemeClr>
            </a:duotone>
            <a:lum/>
          </a:blip>
          <a:srcRect/>
          <a:stretch>
            <a:fillRect l="20000" t="6000" r="20000" b="6000"/>
          </a:stretch>
        </a:blipFill>
        <a:effectLst/>
      </p:bgPr>
    </p:bg>
    <p:spTree>
      <p:nvGrpSpPr>
        <p:cNvPr id="1" name=""/>
        <p:cNvGrpSpPr/>
        <p:nvPr/>
      </p:nvGrpSpPr>
      <p:grpSpPr>
        <a:xfrm>
          <a:off x="0" y="0"/>
          <a:ext cx="0" cy="0"/>
          <a:chOff x="0" y="0"/>
          <a:chExt cx="0" cy="0"/>
        </a:xfrm>
      </p:grpSpPr>
      <p:sp>
        <p:nvSpPr>
          <p:cNvPr id="7" name="矩形 6"/>
          <p:cNvSpPr/>
          <p:nvPr/>
        </p:nvSpPr>
        <p:spPr>
          <a:xfrm>
            <a:off x="8497946" y="1930423"/>
            <a:ext cx="3609110" cy="2376000"/>
          </a:xfrm>
          <a:prstGeom prst="rect">
            <a:avLst/>
          </a:prstGeom>
          <a:solidFill>
            <a:schemeClr val="accent5">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8051" y="1970678"/>
            <a:ext cx="2073925" cy="2073925"/>
          </a:xfrm>
          <a:prstGeom prst="flowChartConnector">
            <a:avLst/>
          </a:prstGeom>
          <a:effectLst>
            <a:softEdge rad="12700"/>
          </a:effectLst>
        </p:spPr>
      </p:pic>
      <p:cxnSp>
        <p:nvCxnSpPr>
          <p:cNvPr id="10" name="直接连接符 9"/>
          <p:cNvCxnSpPr/>
          <p:nvPr/>
        </p:nvCxnSpPr>
        <p:spPr>
          <a:xfrm flipV="1">
            <a:off x="575456" y="1930423"/>
            <a:ext cx="0" cy="237600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 name="标题 3"/>
          <p:cNvSpPr txBox="1"/>
          <p:nvPr/>
        </p:nvSpPr>
        <p:spPr>
          <a:xfrm>
            <a:off x="575310" y="836295"/>
            <a:ext cx="5300345" cy="758825"/>
          </a:xfrm>
          <a:prstGeom prst="rect">
            <a:avLst/>
          </a:prstGeom>
        </p:spPr>
        <p:txBody>
          <a:bodyPr/>
          <a:lstStyle/>
          <a:p>
            <a:pPr lvl="0">
              <a:spcBef>
                <a:spcPct val="0"/>
              </a:spcBef>
              <a:defRPr/>
            </a:pPr>
            <a:r>
              <a:rPr lang="zh-CN" altLang="en-US" sz="4000" b="1">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算法设计与分析</a:t>
            </a:r>
            <a:endPar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596238" y="2622726"/>
            <a:ext cx="7880926" cy="829945"/>
          </a:xfrm>
          <a:prstGeom prst="rect">
            <a:avLst/>
          </a:prstGeom>
          <a:noFill/>
        </p:spPr>
        <p:txBody>
          <a:bodyPr wrap="square">
            <a:spAutoFit/>
          </a:bodyPr>
          <a:p>
            <a:pPr algn="ctr"/>
            <a:r>
              <a:rPr lang="zh-CN" altLang="en-US" sz="4800" b="1" dirty="0">
                <a:latin typeface="+mj-lt"/>
                <a:ea typeface="宋体" panose="02010600030101010101" pitchFamily="2" charset="-122"/>
                <a:cs typeface="Times New Roman" panose="02020603050405020304" pitchFamily="18" charset="0"/>
                <a:sym typeface="+mn-ea"/>
              </a:rPr>
              <a:t>第</a:t>
            </a:r>
            <a:r>
              <a:rPr lang="en-US" altLang="zh-CN" sz="4800" b="1" dirty="0">
                <a:latin typeface="+mj-lt"/>
                <a:ea typeface="宋体" panose="02010600030101010101" pitchFamily="2" charset="-122"/>
                <a:cs typeface="Times New Roman" panose="02020603050405020304" pitchFamily="18" charset="0"/>
                <a:sym typeface="+mn-ea"/>
              </a:rPr>
              <a:t>8</a:t>
            </a:r>
            <a:r>
              <a:rPr lang="zh-CN" altLang="en-US" sz="4800" b="1" dirty="0">
                <a:latin typeface="+mj-lt"/>
                <a:ea typeface="宋体" panose="02010600030101010101" pitchFamily="2" charset="-122"/>
                <a:cs typeface="Times New Roman" panose="02020603050405020304" pitchFamily="18" charset="0"/>
                <a:sym typeface="+mn-ea"/>
              </a:rPr>
              <a:t>章</a:t>
            </a:r>
            <a:r>
              <a:rPr lang="en-US" altLang="zh-CN" sz="4800" b="1" dirty="0">
                <a:latin typeface="+mj-lt"/>
                <a:ea typeface="宋体" panose="02010600030101010101" pitchFamily="2" charset="-122"/>
                <a:cs typeface="Times New Roman" panose="02020603050405020304" pitchFamily="18" charset="0"/>
                <a:sym typeface="+mn-ea"/>
              </a:rPr>
              <a:t>  </a:t>
            </a:r>
            <a:r>
              <a:rPr lang="zh-CN" altLang="en-US" sz="4800" b="1" dirty="0">
                <a:latin typeface="+mj-lt"/>
                <a:ea typeface="宋体" panose="02010600030101010101" pitchFamily="2" charset="-122"/>
                <a:cs typeface="Times New Roman" panose="02020603050405020304" pitchFamily="18" charset="0"/>
                <a:sym typeface="+mn-ea"/>
              </a:rPr>
              <a:t>线性</a:t>
            </a:r>
            <a:r>
              <a:rPr lang="zh-CN" altLang="en-US" sz="4800" b="1" dirty="0">
                <a:latin typeface="+mj-lt"/>
                <a:ea typeface="宋体" panose="02010600030101010101" pitchFamily="2" charset="-122"/>
                <a:cs typeface="Times New Roman" panose="02020603050405020304" pitchFamily="18" charset="0"/>
                <a:sym typeface="+mn-ea"/>
              </a:rPr>
              <a:t>规划</a:t>
            </a:r>
            <a:endParaRPr lang="zh-CN" altLang="en-US" sz="4800" b="1" dirty="0">
              <a:latin typeface="+mj-lt"/>
              <a:ea typeface="宋体" panose="02010600030101010101" pitchFamily="2" charset="-122"/>
              <a:cs typeface="Times New Roman" panose="02020603050405020304" pitchFamily="18" charset="0"/>
              <a:sym typeface="+mn-ea"/>
            </a:endParaRPr>
          </a:p>
        </p:txBody>
      </p:sp>
      <p:sp>
        <p:nvSpPr>
          <p:cNvPr id="5" name="文本框 4"/>
          <p:cNvSpPr txBox="1"/>
          <p:nvPr/>
        </p:nvSpPr>
        <p:spPr>
          <a:xfrm>
            <a:off x="617193" y="3675556"/>
            <a:ext cx="7880926" cy="829945"/>
          </a:xfrm>
          <a:prstGeom prst="rect">
            <a:avLst/>
          </a:prstGeom>
          <a:noFill/>
        </p:spPr>
        <p:txBody>
          <a:bodyPr wrap="square">
            <a:spAutoFit/>
          </a:bodyPr>
          <a:p>
            <a:pPr algn="ctr"/>
            <a:r>
              <a:rPr lang="zh-CN" sz="4800" b="1" dirty="0">
                <a:latin typeface="+mj-lt"/>
                <a:ea typeface="宋体" panose="02010600030101010101" pitchFamily="2" charset="-122"/>
                <a:cs typeface="Times New Roman" panose="02020603050405020304" pitchFamily="18" charset="0"/>
                <a:sym typeface="+mn-ea"/>
              </a:rPr>
              <a:t>（</a:t>
            </a:r>
            <a:r>
              <a:rPr lang="en-US" altLang="zh-CN" sz="4800" b="1" dirty="0">
                <a:latin typeface="Times New Roman" panose="02020603050405020304" pitchFamily="18" charset="0"/>
                <a:ea typeface="宋体" panose="02010600030101010101" pitchFamily="2" charset="-122"/>
                <a:cs typeface="Times New Roman" panose="02020603050405020304" pitchFamily="18" charset="0"/>
                <a:sym typeface="+mn-ea"/>
              </a:rPr>
              <a:t>Linear Programming</a:t>
            </a:r>
            <a:r>
              <a:rPr lang="zh-CN" sz="4800" b="1" dirty="0">
                <a:latin typeface="+mj-lt"/>
                <a:ea typeface="宋体" panose="02010600030101010101" pitchFamily="2" charset="-122"/>
                <a:cs typeface="Times New Roman" panose="02020603050405020304" pitchFamily="18" charset="0"/>
                <a:sym typeface="+mn-ea"/>
              </a:rPr>
              <a:t>）</a:t>
            </a:r>
            <a:endParaRPr lang="zh-CN" sz="4800" b="1" dirty="0">
              <a:latin typeface="+mj-lt"/>
              <a:ea typeface="宋体" panose="02010600030101010101" pitchFamily="2" charset="-122"/>
              <a:cs typeface="Times New Roman" panose="02020603050405020304" pitchFamily="18" charset="0"/>
              <a:sym typeface="+mn-ea"/>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5733415"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8.1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问题</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18467" name="Rectangle 3"/>
          <p:cNvSpPr>
            <a:spLocks noGrp="1" noChangeArrowheads="1"/>
          </p:cNvSpPr>
          <p:nvPr/>
        </p:nvSpPr>
        <p:spPr>
          <a:xfrm>
            <a:off x="426403" y="1056323"/>
            <a:ext cx="7772400" cy="65405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线性规划</a:t>
            </a: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模型</a:t>
            </a:r>
            <a:endParaRPr kumimoji="0" lang="zh-CN" altLang="en-US" sz="2800" b="1" i="0" u="none" strike="noStrike" kern="1200" cap="none" spc="0" normalizeH="0" baseline="0" noProof="0" dirty="0">
              <a:ln>
                <a:noFill/>
              </a:ln>
              <a:solidFill>
                <a:schemeClr val="folHlink"/>
              </a:solidFill>
              <a:effectLst/>
              <a:uLnTx/>
              <a:uFillTx/>
              <a:latin typeface="+mj-ea"/>
              <a:ea typeface="+mj-ea"/>
              <a:cs typeface="+mj-ea"/>
            </a:endParaRPr>
          </a:p>
        </p:txBody>
      </p:sp>
      <p:sp>
        <p:nvSpPr>
          <p:cNvPr id="4" name="Text Box 53"/>
          <p:cNvSpPr txBox="1"/>
          <p:nvPr/>
        </p:nvSpPr>
        <p:spPr>
          <a:xfrm>
            <a:off x="426720" y="1630045"/>
            <a:ext cx="3505200" cy="460375"/>
          </a:xfrm>
          <a:prstGeom prst="rect">
            <a:avLst/>
          </a:prstGeom>
          <a:noFill/>
          <a:ln w="57150">
            <a:noFill/>
          </a:ln>
        </p:spPr>
        <p:txBody>
          <a:bodyPr wrap="square" anchor="t" anchorCtr="0">
            <a:spAutoFit/>
          </a:bodyPr>
          <a:p>
            <a:pPr marL="342900" indent="-342900" algn="l">
              <a:spcBef>
                <a:spcPct val="5000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无可行解</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16385" name="图片 1"/>
          <p:cNvPicPr>
            <a:picLocks noChangeAspect="1"/>
          </p:cNvPicPr>
          <p:nvPr/>
        </p:nvPicPr>
        <p:blipFill>
          <a:blip r:embed="rId1"/>
          <a:stretch>
            <a:fillRect/>
          </a:stretch>
        </p:blipFill>
        <p:spPr>
          <a:xfrm>
            <a:off x="747395" y="2378075"/>
            <a:ext cx="4159885" cy="3793490"/>
          </a:xfrm>
          <a:prstGeom prst="rect">
            <a:avLst/>
          </a:prstGeom>
          <a:noFill/>
          <a:ln w="9525">
            <a:noFill/>
          </a:ln>
        </p:spPr>
      </p:pic>
      <p:pic>
        <p:nvPicPr>
          <p:cNvPr id="16387" name="图片 3"/>
          <p:cNvPicPr>
            <a:picLocks noChangeAspect="1"/>
          </p:cNvPicPr>
          <p:nvPr/>
        </p:nvPicPr>
        <p:blipFill>
          <a:blip r:embed="rId2"/>
          <a:stretch>
            <a:fillRect/>
          </a:stretch>
        </p:blipFill>
        <p:spPr>
          <a:xfrm>
            <a:off x="5357178" y="2217420"/>
            <a:ext cx="5295900" cy="411480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5733415"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8.1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问题</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 name="Text Box 53"/>
          <p:cNvSpPr txBox="1"/>
          <p:nvPr/>
        </p:nvSpPr>
        <p:spPr>
          <a:xfrm>
            <a:off x="420370" y="802005"/>
            <a:ext cx="11350625" cy="3969385"/>
          </a:xfrm>
          <a:prstGeom prst="rect">
            <a:avLst/>
          </a:prstGeom>
          <a:noFill/>
          <a:ln w="57150">
            <a:noFill/>
          </a:ln>
        </p:spPr>
        <p:txBody>
          <a:bodyPr wrap="square" anchor="t" anchorCtr="0">
            <a:spAutoFit/>
          </a:bodyPr>
          <a:p>
            <a:pPr marL="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图解法</a:t>
            </a:r>
            <a:endParaRPr lang="zh-CN" altLang="en-US" sz="2400" b="1" noProof="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lvl="2"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优点：可直观简便地获得最优解。 </a:t>
            </a:r>
            <a:endParaRPr lang="zh-CN" altLang="en-US" sz="2400" b="1" noProof="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lvl="2"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缺点：高维问题很难画图，同时如果没有代数语言的描述就缺乏严谨理论的保证。</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最优解非常容易出现在可行域构成的多面体的顶点处。</a:t>
            </a:r>
            <a:endParaRPr lang="zh-CN" altLang="en-US" sz="2400" b="1" noProof="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34290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设想如果最优解总是会出现在顶点上的话，我们就可以只通过搜索可行域构成的多面体的顶点（极点）就可以找到最优解了，这个方法被称为单纯型法。</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17415" name="图片 6"/>
          <p:cNvPicPr>
            <a:picLocks noChangeAspect="1"/>
          </p:cNvPicPr>
          <p:nvPr/>
        </p:nvPicPr>
        <p:blipFill>
          <a:blip r:embed="rId1"/>
          <a:stretch>
            <a:fillRect/>
          </a:stretch>
        </p:blipFill>
        <p:spPr>
          <a:xfrm>
            <a:off x="3888105" y="4646295"/>
            <a:ext cx="4414838" cy="2211388"/>
          </a:xfrm>
          <a:prstGeom prst="rect">
            <a:avLst/>
          </a:prstGeom>
          <a:noFill/>
          <a:ln w="9525">
            <a:noFill/>
          </a:ln>
        </p:spPr>
      </p:pic>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5733415"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8.1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问题</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18467"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线性规划基本</a:t>
            </a: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定理</a:t>
            </a:r>
            <a:endParaRPr kumimoji="0" lang="zh-CN" altLang="en-US" sz="2800" b="1" i="0" u="none" strike="noStrike" kern="1200" cap="none" spc="0" normalizeH="0" baseline="0" noProof="0" dirty="0">
              <a:ln>
                <a:noFill/>
              </a:ln>
              <a:solidFill>
                <a:schemeClr val="folHlink"/>
              </a:solidFill>
              <a:effectLst/>
              <a:uLnTx/>
              <a:uFillTx/>
              <a:latin typeface="+mj-ea"/>
              <a:ea typeface="+mj-ea"/>
              <a:cs typeface="+mj-ea"/>
            </a:endParaRPr>
          </a:p>
        </p:txBody>
      </p:sp>
      <p:sp>
        <p:nvSpPr>
          <p:cNvPr id="2" name="Text Box 53"/>
          <p:cNvSpPr txBox="1"/>
          <p:nvPr/>
        </p:nvSpPr>
        <p:spPr>
          <a:xfrm>
            <a:off x="420370" y="1504950"/>
            <a:ext cx="11524615" cy="5077460"/>
          </a:xfrm>
          <a:prstGeom prst="rect">
            <a:avLst/>
          </a:prstGeom>
          <a:noFill/>
          <a:ln w="57150">
            <a:noFill/>
          </a:ln>
        </p:spPr>
        <p:txBody>
          <a:bodyPr wrap="square" anchor="t" anchorCtr="0">
            <a:sp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约束条件</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(8.2)-(8.5) n+m </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个约束中某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n</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 个约束以等号满足的可行解称为线性规划问题的</a:t>
            </a:r>
            <a:r>
              <a:rPr lang="zh-CN" altLang="en-US" sz="2400" b="1" dirty="0">
                <a:solidFill>
                  <a:schemeClr val="accent5"/>
                </a:solidFill>
                <a:latin typeface="华文楷体" panose="02010600040101010101" pitchFamily="2" charset="-122"/>
                <a:ea typeface="华文楷体" panose="02010600040101010101" pitchFamily="2" charset="-122"/>
                <a:cs typeface="华文楷体" panose="02010600040101010101" pitchFamily="2" charset="-122"/>
                <a:sym typeface="+mn-ea"/>
              </a:rPr>
              <a:t>基本可行解</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若</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n&gt;m</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，则基本可行解中至少有</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n-m </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个分量为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0</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，也就是说，基本可行解中最多有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m</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 个分量非零。</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chemeClr val="accent5"/>
                </a:solidFill>
                <a:latin typeface="华文楷体" panose="02010600040101010101" pitchFamily="2" charset="-122"/>
                <a:ea typeface="华文楷体" panose="02010600040101010101" pitchFamily="2" charset="-122"/>
                <a:cs typeface="华文楷体" panose="02010600040101010101" pitchFamily="2" charset="-122"/>
                <a:sym typeface="+mn-ea"/>
              </a:rPr>
              <a:t>线性规划基本定理</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：如果线性规划问题有最优解，则必有一基本可行最优解。</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上述定理的重要意义在于，它把一个最优化问题转化为一个组合问题，即在</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(8.2)-(8.5)</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式的</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m+n</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 个约束条件中，确定最优解应满足其中哪</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n</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个约束条件的问题。</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由此可知，只要对各种不同的组合进行测试，并比较每种情况下的目标函数值，直到找到最优解。</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Text Box 53"/>
          <p:cNvSpPr txBox="1"/>
          <p:nvPr/>
        </p:nvSpPr>
        <p:spPr>
          <a:xfrm>
            <a:off x="476250" y="1710690"/>
            <a:ext cx="11524615" cy="2861310"/>
          </a:xfrm>
          <a:prstGeom prst="rect">
            <a:avLst/>
          </a:prstGeom>
          <a:noFill/>
          <a:ln w="57150">
            <a:noFill/>
          </a:ln>
        </p:spPr>
        <p:txBody>
          <a:bodyPr wrap="square" anchor="t" anchorCtr="0">
            <a:sp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Dantzig</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于1948年提出了线性规划问题的单纯形算法。</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单纯形算法的特点是：</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80010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（1）只对约束条件的若干组合进行测试，测试的每一步都使目标函数的值增加；</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80010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（2）一般经过不大于</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m</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或</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n</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次迭代就可求得最优解。</a:t>
            </a:r>
            <a:endParaRPr lang="en-US" altLang="zh-CN"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单纯形法</a:t>
            </a:r>
            <a:r>
              <a:rPr lang="zh-CN" altLang="en-US" sz="2800" b="1" dirty="0">
                <a:sym typeface="+mn-ea"/>
              </a:rPr>
              <a:t> </a:t>
            </a:r>
            <a:endParaRPr kumimoji="0" lang="zh-CN" altLang="en-US" sz="2800" b="1" i="0" u="none" strike="noStrike" kern="1200" cap="none" spc="0" normalizeH="0" baseline="0" noProof="0" dirty="0">
              <a:ln>
                <a:noFill/>
              </a:ln>
              <a:solidFill>
                <a:schemeClr val="folHlink"/>
              </a:solidFill>
              <a:effectLst/>
              <a:uLnTx/>
              <a:uFillTx/>
              <a:latin typeface="+mj-ea"/>
              <a:ea typeface="+mj-ea"/>
              <a:cs typeface="+mj-ea"/>
            </a:endParaRP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Text Box 53"/>
          <p:cNvSpPr txBox="1"/>
          <p:nvPr/>
        </p:nvSpPr>
        <p:spPr>
          <a:xfrm>
            <a:off x="476250" y="1710690"/>
            <a:ext cx="11524615" cy="4523105"/>
          </a:xfrm>
          <a:prstGeom prst="rect">
            <a:avLst/>
          </a:prstGeom>
          <a:noFill/>
          <a:ln w="57150">
            <a:noFill/>
          </a:ln>
        </p:spPr>
        <p:txBody>
          <a:bodyPr wrap="square" anchor="t" anchorCtr="0">
            <a:sp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当线性规划问题中</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没有不等式约束</a:t>
            </a:r>
            <a:r>
              <a:rPr lang="zh-CN" altLang="en-US" sz="2400"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(8.2)</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和</a:t>
            </a:r>
            <a:r>
              <a:rPr lang="zh-CN" altLang="en-US" sz="2400"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(8.4)</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式</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，而只有等式约束</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(8.3)</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和变量非负约束</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(8.5)</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时，称该线性规划问题具有标准形式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先考察一类更特殊的标准形式线性规划问题。这一类线性规划问题中，</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每一个等式约束中，至少有一个变量的系数为正</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，且这个变量只在该约束中出现。</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在每一约束方程中选择一个这样的变量，并以它作为变量求解该约束方程。这样选出来的变量称为左端变量或</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基本变量</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，其总数为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m</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个。剩下的</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n-m</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个变量称为右端变量或</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非基本变量</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这一类特殊的标准形式线性规划问题称为</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约束标准型线性规划问题</a:t>
            </a:r>
            <a:endPar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约束标准型线性规划问题的单纯形算法</a:t>
            </a:r>
            <a:endParaRPr kumimoji="0" lang="zh-CN" altLang="en-US" sz="2800" b="1" i="0" u="none" strike="noStrike" kern="1200" cap="none" spc="0" normalizeH="0" baseline="0" noProof="0" dirty="0">
              <a:ln>
                <a:noFill/>
              </a:ln>
              <a:solidFill>
                <a:schemeClr val="folHlink"/>
              </a:solidFill>
              <a:effectLst/>
              <a:uLnTx/>
              <a:uFillTx/>
              <a:latin typeface="+mj-ea"/>
              <a:ea typeface="+mj-ea"/>
              <a:cs typeface="+mj-ea"/>
            </a:endParaRP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Text Box 53"/>
          <p:cNvSpPr txBox="1"/>
          <p:nvPr/>
        </p:nvSpPr>
        <p:spPr>
          <a:xfrm>
            <a:off x="469265" y="1613535"/>
            <a:ext cx="11156315" cy="1753235"/>
          </a:xfrm>
          <a:prstGeom prst="rect">
            <a:avLst/>
          </a:prstGeom>
          <a:noFill/>
          <a:ln w="57150">
            <a:noFill/>
          </a:ln>
        </p:spPr>
        <p:txBody>
          <a:bodyPr wrap="square" anchor="t" anchorCtr="0">
            <a:sp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虽然约束标准型线性规划问题非常特殊，但是对于理解线性规划问题的单纯形算法是非常重要的。</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后面将看到，任意一个线性规划问题可以转换为约束标准型线性规划问题。</a:t>
            </a:r>
            <a:endPar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约束标准型线性规划问题的单纯形算法</a:t>
            </a:r>
            <a:endParaRPr kumimoji="0" lang="zh-CN" altLang="en-US" sz="2800" b="1" i="0" u="none" strike="noStrike" kern="1200" cap="none" spc="0" normalizeH="0" baseline="0" noProof="0" dirty="0">
              <a:ln>
                <a:noFill/>
              </a:ln>
              <a:solidFill>
                <a:schemeClr val="folHlink"/>
              </a:solidFill>
              <a:effectLst/>
              <a:uLnTx/>
              <a:uFillTx/>
              <a:latin typeface="+mj-ea"/>
              <a:ea typeface="+mj-ea"/>
              <a:cs typeface="+mj-ea"/>
            </a:endParaRPr>
          </a:p>
        </p:txBody>
      </p:sp>
      <p:pic>
        <p:nvPicPr>
          <p:cNvPr id="21507" name="图片 1"/>
          <p:cNvPicPr>
            <a:picLocks noChangeAspect="1"/>
          </p:cNvPicPr>
          <p:nvPr/>
        </p:nvPicPr>
        <p:blipFill>
          <a:blip r:embed="rId1"/>
          <a:stretch>
            <a:fillRect/>
          </a:stretch>
        </p:blipFill>
        <p:spPr>
          <a:xfrm>
            <a:off x="4070985" y="3300095"/>
            <a:ext cx="3952875" cy="1723390"/>
          </a:xfrm>
          <a:prstGeom prst="rect">
            <a:avLst/>
          </a:prstGeom>
          <a:noFill/>
          <a:ln w="9525">
            <a:noFill/>
          </a:ln>
        </p:spPr>
      </p:pic>
      <p:pic>
        <p:nvPicPr>
          <p:cNvPr id="21508" name="图片 2"/>
          <p:cNvPicPr>
            <a:picLocks noChangeAspect="1"/>
          </p:cNvPicPr>
          <p:nvPr/>
        </p:nvPicPr>
        <p:blipFill>
          <a:blip r:embed="rId2"/>
          <a:stretch>
            <a:fillRect/>
          </a:stretch>
        </p:blipFill>
        <p:spPr>
          <a:xfrm>
            <a:off x="2778125" y="5094605"/>
            <a:ext cx="6636385" cy="1672590"/>
          </a:xfrm>
          <a:prstGeom prst="rect">
            <a:avLst/>
          </a:prstGeom>
          <a:solidFill>
            <a:schemeClr val="accent5"/>
          </a:solidFill>
          <a:ln w="9525">
            <a:solidFill>
              <a:schemeClr val="bg1"/>
            </a:solidFill>
          </a:ln>
        </p:spPr>
      </p:pic>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示例</a:t>
            </a:r>
            <a:endParaRPr lang="zh-CN" altLang="en-US" sz="2800" b="1" noProof="0" dirty="0">
              <a:ln>
                <a:noFill/>
              </a:ln>
              <a:solidFill>
                <a:schemeClr val="folHlink"/>
              </a:solidFill>
              <a:effectLst/>
              <a:uLnTx/>
              <a:uFillTx/>
              <a:latin typeface="+mj-ea"/>
              <a:ea typeface="+mj-ea"/>
              <a:cs typeface="+mj-ea"/>
              <a:sym typeface="+mn-ea"/>
            </a:endParaRPr>
          </a:p>
        </p:txBody>
      </p:sp>
      <p:pic>
        <p:nvPicPr>
          <p:cNvPr id="22585" name="图片 2"/>
          <p:cNvPicPr>
            <a:picLocks noChangeAspect="1"/>
          </p:cNvPicPr>
          <p:nvPr/>
        </p:nvPicPr>
        <p:blipFill>
          <a:blip r:embed="rId1"/>
          <a:stretch>
            <a:fillRect/>
          </a:stretch>
        </p:blipFill>
        <p:spPr>
          <a:xfrm>
            <a:off x="468630" y="1966595"/>
            <a:ext cx="4996815" cy="3141980"/>
          </a:xfrm>
          <a:prstGeom prst="rect">
            <a:avLst/>
          </a:prstGeom>
          <a:noFill/>
          <a:ln w="9525">
            <a:noFill/>
          </a:ln>
        </p:spPr>
      </p:pic>
      <p:graphicFrame>
        <p:nvGraphicFramePr>
          <p:cNvPr id="5" name="Group 239"/>
          <p:cNvGraphicFramePr>
            <a:graphicFrameLocks noGrp="1"/>
          </p:cNvGraphicFramePr>
          <p:nvPr>
            <p:custDataLst>
              <p:tags r:id="rId2"/>
            </p:custDataLst>
          </p:nvPr>
        </p:nvGraphicFramePr>
        <p:xfrm>
          <a:off x="6448425" y="2199958"/>
          <a:ext cx="4714875" cy="2908300"/>
        </p:xfrm>
        <a:graphic>
          <a:graphicData uri="http://schemas.openxmlformats.org/drawingml/2006/table">
            <a:tbl>
              <a:tblPr/>
              <a:tblGrid>
                <a:gridCol w="942975"/>
                <a:gridCol w="1006475"/>
                <a:gridCol w="868363"/>
                <a:gridCol w="954087"/>
                <a:gridCol w="942975"/>
              </a:tblGrid>
              <a:tr h="581342">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81660">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z</a:t>
                      </a:r>
                      <a:endPar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r>
              <a:tr h="581342">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81342">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81342">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r>
            </a:tbl>
          </a:graphicData>
        </a:graphic>
      </p:graphicFrame>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3553" name="内容占位符 2"/>
          <p:cNvSpPr>
            <a:spLocks noGrp="1"/>
          </p:cNvSpPr>
          <p:nvPr>
            <p:ph idx="1"/>
          </p:nvPr>
        </p:nvSpPr>
        <p:spPr>
          <a:xfrm>
            <a:off x="426720" y="1271905"/>
            <a:ext cx="7030720" cy="5500370"/>
          </a:xfrm>
        </p:spPr>
        <p:txBody>
          <a:bodyPr vert="horz" wrap="square" lIns="91440" tIns="45720" rIns="91440" bIns="45720" anchor="t" anchorCtr="0">
            <a:normAutofit lnSpcReduction="10000"/>
          </a:bodyPr>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任何约束标准型线性规划问题，只要将所有非基本变量都置为0，从约束方程式中解出满足约束的基本变量的值，可求得一个基本可行解。</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单纯形算法的基本思想就是从一个基本可行解出发，进行一系列的基本可行解的变换。</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每次变换将一个非基本变量与一个基本变量互调位置，且保持当前的线性规划问题是一个与原问题完全等价的标准线性规划问题。</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基本可行解：</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x=(7,0,0,12,0,10)</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4" name="Group 239"/>
          <p:cNvGraphicFramePr>
            <a:graphicFrameLocks noGrp="1"/>
          </p:cNvGraphicFramePr>
          <p:nvPr>
            <p:custDataLst>
              <p:tags r:id="rId1"/>
            </p:custDataLst>
          </p:nvPr>
        </p:nvGraphicFramePr>
        <p:xfrm>
          <a:off x="7318375" y="2433955"/>
          <a:ext cx="4714875" cy="2908300"/>
        </p:xfrm>
        <a:graphic>
          <a:graphicData uri="http://schemas.openxmlformats.org/drawingml/2006/table">
            <a:tbl>
              <a:tblPr/>
              <a:tblGrid>
                <a:gridCol w="942975"/>
                <a:gridCol w="1006475"/>
                <a:gridCol w="868363"/>
                <a:gridCol w="954087"/>
                <a:gridCol w="942975"/>
              </a:tblGrid>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z</a:t>
                      </a:r>
                      <a:endPar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r>
            </a:tbl>
          </a:graphicData>
        </a:graphic>
      </p:graphicFrame>
    </p:spTree>
    <p:custDataLst>
      <p:tags r:id="rId2"/>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aphicFrame>
        <p:nvGraphicFramePr>
          <p:cNvPr id="4" name="Group 239"/>
          <p:cNvGraphicFramePr>
            <a:graphicFrameLocks noGrp="1"/>
          </p:cNvGraphicFramePr>
          <p:nvPr>
            <p:custDataLst>
              <p:tags r:id="rId1"/>
            </p:custDataLst>
          </p:nvPr>
        </p:nvGraphicFramePr>
        <p:xfrm>
          <a:off x="7318375" y="2433955"/>
          <a:ext cx="4714875" cy="2908300"/>
        </p:xfrm>
        <a:graphic>
          <a:graphicData uri="http://schemas.openxmlformats.org/drawingml/2006/table">
            <a:tbl>
              <a:tblPr/>
              <a:tblGrid>
                <a:gridCol w="942975"/>
                <a:gridCol w="1006475"/>
                <a:gridCol w="868363"/>
                <a:gridCol w="954087"/>
                <a:gridCol w="942975"/>
              </a:tblGrid>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z</a:t>
                      </a:r>
                      <a:endPar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r>
            </a:tbl>
          </a:graphicData>
        </a:graphic>
      </p:graphicFrame>
      <p:sp>
        <p:nvSpPr>
          <p:cNvPr id="24578" name="Rectangle 3"/>
          <p:cNvSpPr>
            <a:spLocks noGrp="1"/>
          </p:cNvSpPr>
          <p:nvPr>
            <p:ph idx="1"/>
          </p:nvPr>
        </p:nvSpPr>
        <p:spPr>
          <a:xfrm>
            <a:off x="426720" y="1231900"/>
            <a:ext cx="7141210" cy="5410200"/>
          </a:xfrm>
        </p:spPr>
        <p:txBody>
          <a:bodyPr vert="horz" wrap="square" lIns="91440" tIns="45720" rIns="91440" bIns="45720" anchor="t" anchorCtr="0">
            <a:no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rPr>
              <a:t>单纯形算法的第</a:t>
            </a:r>
            <a:r>
              <a:rPr lang="zh-CN" altLang="en-US" sz="2400"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rPr>
              <a:t>步</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：选出使目标函数增加的非基本变量作为入基变量。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查看单纯形表的第</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行（也称之为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z</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行）中标有非基本变量的各列中的值。</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选出使目标函数增加的非基本变量作为入基变量。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z</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行中的正系数非基本变量都满足要求。</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在上面单纯形表的</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z</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行中只有</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列为正，即非基本变量相应的列，其值为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选取非基本变量</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x3</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作为入基变量。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aphicFrame>
        <p:nvGraphicFramePr>
          <p:cNvPr id="4" name="Group 239"/>
          <p:cNvGraphicFramePr>
            <a:graphicFrameLocks noGrp="1"/>
          </p:cNvGraphicFramePr>
          <p:nvPr>
            <p:custDataLst>
              <p:tags r:id="rId1"/>
            </p:custDataLst>
          </p:nvPr>
        </p:nvGraphicFramePr>
        <p:xfrm>
          <a:off x="7414260" y="2433955"/>
          <a:ext cx="4714875" cy="2908300"/>
        </p:xfrm>
        <a:graphic>
          <a:graphicData uri="http://schemas.openxmlformats.org/drawingml/2006/table">
            <a:tbl>
              <a:tblPr/>
              <a:tblGrid>
                <a:gridCol w="942975"/>
                <a:gridCol w="1006475"/>
                <a:gridCol w="868363"/>
                <a:gridCol w="954087"/>
                <a:gridCol w="942975"/>
              </a:tblGrid>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z</a:t>
                      </a:r>
                      <a:endPar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r>
            </a:tbl>
          </a:graphicData>
        </a:graphic>
      </p:graphicFrame>
      <p:sp>
        <p:nvSpPr>
          <p:cNvPr id="24578" name="Rectangle 3"/>
          <p:cNvSpPr>
            <a:spLocks noGrp="1"/>
          </p:cNvSpPr>
          <p:nvPr>
            <p:ph idx="1"/>
          </p:nvPr>
        </p:nvSpPr>
        <p:spPr>
          <a:xfrm>
            <a:off x="104140" y="1224280"/>
            <a:ext cx="7989570" cy="5717540"/>
          </a:xfrm>
        </p:spPr>
        <p:txBody>
          <a:bodyPr vert="horz" wrap="square" lIns="91440" tIns="45720" rIns="91440" bIns="45720" anchor="t" anchorCtr="0">
            <a:no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3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单纯形算法的第</a:t>
            </a:r>
            <a:r>
              <a:rPr lang="zh-CN" altLang="en-US" sz="2300"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2</a:t>
            </a:r>
            <a:r>
              <a:rPr lang="zh-CN" altLang="en-US" sz="23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步</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：选取</a:t>
            </a:r>
            <a:r>
              <a:rPr lang="zh-CN" altLang="en-US" sz="23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离基变量</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在单纯形表中考察由第</a:t>
            </a:r>
            <a:r>
              <a:rPr lang="zh-CN" altLang="en-US" sz="23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1</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步选出的入基变量所相应的列。</a:t>
            </a:r>
            <a:endPar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在一个基本变量变为负值之前，入基变量可以增到多大。</a:t>
            </a:r>
            <a:endPar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如果入基变量所在的列与基本变量所在行交叉处的表元素为负数，那么该元素将不受任何限制，相应的基本变量只会越变越大。</a:t>
            </a:r>
            <a:endPar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如果入基变量所在列的所有元素都是负值，则目标函数无界，已经得到了问题的无界解。</a:t>
            </a:r>
            <a:endPar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如果选出的列中有一个或多个元素为正数，要弄清是哪个数限制了入基变量值的增加。</a:t>
            </a:r>
            <a:endPar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426720" y="133350"/>
            <a:ext cx="3486150" cy="534670"/>
          </a:xfrm>
          <a:prstGeom prst="rect">
            <a:avLst/>
          </a:prstGeom>
        </p:spPr>
        <p:txBody>
          <a:bodyPr/>
          <a:lstStyle/>
          <a:p>
            <a:pPr lvl="0">
              <a:spcBef>
                <a:spcPct val="0"/>
              </a:spcBef>
              <a:defRPr/>
            </a:pP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学习</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要点</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文本框 5"/>
          <p:cNvSpPr txBox="1"/>
          <p:nvPr/>
        </p:nvSpPr>
        <p:spPr>
          <a:xfrm>
            <a:off x="221615" y="1630045"/>
            <a:ext cx="11748135" cy="1753235"/>
          </a:xfrm>
          <a:prstGeom prst="rect">
            <a:avLst/>
          </a:prstGeom>
          <a:noFill/>
        </p:spPr>
        <p:txBody>
          <a:bodyPr wrap="square" rtlCol="0">
            <a:spAutoFit/>
          </a:bodyPr>
          <a:lstStyle/>
          <a:p>
            <a:pPr marL="342900" marR="0" lvl="0" indent="-342900" algn="l" defTabSz="914400" rtl="0" latinLnBrk="0">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理解线性规划算法模型</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marR="0" lvl="0" indent="-342900" algn="l" defTabSz="914400" rtl="0" latinLnBrk="0">
              <a:lnSpc>
                <a:spcPct val="150000"/>
              </a:lnSpc>
              <a:spcBef>
                <a:spcPts val="0"/>
              </a:spcBef>
              <a:buClr>
                <a:schemeClr val="accent1"/>
              </a:buClr>
              <a:buSzPct val="65000"/>
              <a:buFont typeface="Wingdings" panose="05000000000000000000" charset="0"/>
              <a:buChar char="n"/>
            </a:pPr>
            <a:endParaRPr kumimoji="0" lang="zh-CN" altLang="en-US" sz="2400" b="1" i="0" u="none" strike="noStrike" cap="none" spc="0" normalizeH="0" baseline="0"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342900" marR="0" lvl="0" indent="-342900" algn="l" defTabSz="914400" rtl="0" latinLnBrk="0">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掌握解线性规划问题的单纯形算法</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aphicFrame>
        <p:nvGraphicFramePr>
          <p:cNvPr id="4" name="Group 239"/>
          <p:cNvGraphicFramePr>
            <a:graphicFrameLocks noGrp="1"/>
          </p:cNvGraphicFramePr>
          <p:nvPr>
            <p:custDataLst>
              <p:tags r:id="rId1"/>
            </p:custDataLst>
          </p:nvPr>
        </p:nvGraphicFramePr>
        <p:xfrm>
          <a:off x="7414260" y="2433955"/>
          <a:ext cx="4714875" cy="2908300"/>
        </p:xfrm>
        <a:graphic>
          <a:graphicData uri="http://schemas.openxmlformats.org/drawingml/2006/table">
            <a:tbl>
              <a:tblPr/>
              <a:tblGrid>
                <a:gridCol w="942975"/>
                <a:gridCol w="1006475"/>
                <a:gridCol w="868363"/>
                <a:gridCol w="954087"/>
                <a:gridCol w="942975"/>
              </a:tblGrid>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z</a:t>
                      </a:r>
                      <a:endPar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81343">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3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r>
            </a:tbl>
          </a:graphicData>
        </a:graphic>
      </p:graphicFrame>
      <p:sp>
        <p:nvSpPr>
          <p:cNvPr id="24578" name="Rectangle 3"/>
          <p:cNvSpPr>
            <a:spLocks noGrp="1"/>
          </p:cNvSpPr>
          <p:nvPr>
            <p:ph idx="1"/>
          </p:nvPr>
        </p:nvSpPr>
        <p:spPr>
          <a:xfrm>
            <a:off x="426720" y="1266190"/>
            <a:ext cx="7266305" cy="5508625"/>
          </a:xfrm>
        </p:spPr>
        <p:txBody>
          <a:bodyPr vert="horz" wrap="square" lIns="91440" tIns="45720" rIns="91440" bIns="45720" anchor="t" anchorCtr="0">
            <a:no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受限的增加量可以用入基变量所在列的元素（称为主元素）来除主元素所在行的“常数列”（最左边的列）中元素而得到。所得到数值越小说明受到限制越多。</a:t>
            </a:r>
            <a:endPar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应该选取受到限制最多的基本变量作为离基变量，才能保证将入基变量与离基变量互调位置后，仍满足约束条件。</a:t>
            </a:r>
            <a:endPar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上例中，惟一的一个值为正的</a:t>
            </a:r>
            <a:r>
              <a:rPr lang="zh-CN" altLang="en-US" sz="23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行元素是</a:t>
            </a:r>
            <a:r>
              <a:rPr lang="zh-CN" altLang="en-US" sz="23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3</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，它所在列中有</a:t>
            </a:r>
            <a:r>
              <a:rPr lang="zh-CN" altLang="en-US" sz="23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2</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个正元素，即</a:t>
            </a:r>
            <a:r>
              <a:rPr lang="zh-CN" altLang="en-US" sz="23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4</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和</a:t>
            </a:r>
            <a:r>
              <a:rPr lang="zh-CN" altLang="en-US" sz="23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3</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3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min{12/4,10/3}=3</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，应该选取</a:t>
            </a:r>
            <a:r>
              <a:rPr lang="zh-CN" altLang="en-US" sz="23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x4</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为离基变量；入基变量</a:t>
            </a:r>
            <a:r>
              <a:rPr lang="zh-CN" altLang="en-US" sz="23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x3</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取值为</a:t>
            </a:r>
            <a:r>
              <a:rPr lang="zh-CN" altLang="en-US" sz="23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3</a:t>
            </a:r>
            <a:r>
              <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3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4578" name="Rectangle 3"/>
          <p:cNvSpPr>
            <a:spLocks noGrp="1"/>
          </p:cNvSpPr>
          <p:nvPr>
            <p:ph idx="1"/>
          </p:nvPr>
        </p:nvSpPr>
        <p:spPr>
          <a:xfrm>
            <a:off x="384810" y="1536065"/>
            <a:ext cx="10546080" cy="2975610"/>
          </a:xfrm>
        </p:spPr>
        <p:txBody>
          <a:bodyPr vert="horz" wrap="square" lIns="91440" tIns="45720" rIns="91440" bIns="45720" anchor="t" anchorCtr="0">
            <a:no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单纯形算法的第</a:t>
            </a:r>
            <a:r>
              <a:rPr lang="zh-CN" altLang="en-US" sz="2400"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3</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步：转轴变换。</a:t>
            </a:r>
            <a:endPar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转轴变换的目的是将入基变量与离基变量互调位置。</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给入基变量一个增值，使之成为基本变量；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修改离基变量，让入基变量所在列中，离基变量所在行的元素值减为零，而使之成为非基本变量。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4578" name="Rectangle 3"/>
          <p:cNvSpPr>
            <a:spLocks noGrp="1"/>
          </p:cNvSpPr>
          <p:nvPr>
            <p:ph idx="1"/>
          </p:nvPr>
        </p:nvSpPr>
        <p:spPr>
          <a:xfrm>
            <a:off x="356870" y="1264285"/>
            <a:ext cx="10546080" cy="5271770"/>
          </a:xfrm>
        </p:spPr>
        <p:txBody>
          <a:bodyPr vert="horz" wrap="square" lIns="91440" tIns="45720" rIns="91440" bIns="45720" anchor="t" anchorCtr="0">
            <a:no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解离基变量所相应的方程，将入基变量</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x3</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用离基变量</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x4</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表示为：</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再将其代入其他基本变量和所在的行中消去</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x3：</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代入目标函数得到：</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形成新单纯形表</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28676" name="Object 2"/>
          <p:cNvGraphicFramePr>
            <a:graphicFrameLocks noChangeAspect="1"/>
          </p:cNvGraphicFramePr>
          <p:nvPr/>
        </p:nvGraphicFramePr>
        <p:xfrm>
          <a:off x="2982913" y="2027555"/>
          <a:ext cx="2509837" cy="785813"/>
        </p:xfrm>
        <a:graphic>
          <a:graphicData uri="http://schemas.openxmlformats.org/presentationml/2006/ole">
            <mc:AlternateContent xmlns:mc="http://schemas.openxmlformats.org/markup-compatibility/2006">
              <mc:Choice xmlns:v="urn:schemas-microsoft-com:vml" Requires="v">
                <p:oleObj spid="_x0000_s3077" name="" r:id="rId1" imgW="1244600" imgH="393700" progId="Equation.3">
                  <p:embed/>
                </p:oleObj>
              </mc:Choice>
              <mc:Fallback>
                <p:oleObj name="" r:id="rId1" imgW="1244600" imgH="393700" progId="Equation.3">
                  <p:embed/>
                  <p:pic>
                    <p:nvPicPr>
                      <p:cNvPr id="0" name="图片 3076"/>
                      <p:cNvPicPr/>
                      <p:nvPr/>
                    </p:nvPicPr>
                    <p:blipFill>
                      <a:blip r:embed="rId2"/>
                      <a:stretch>
                        <a:fillRect/>
                      </a:stretch>
                    </p:blipFill>
                    <p:spPr>
                      <a:xfrm>
                        <a:off x="2982913" y="2027555"/>
                        <a:ext cx="2509837" cy="785813"/>
                      </a:xfrm>
                      <a:prstGeom prst="rect">
                        <a:avLst/>
                      </a:prstGeom>
                      <a:noFill/>
                      <a:ln w="38100">
                        <a:noFill/>
                        <a:miter/>
                      </a:ln>
                    </p:spPr>
                  </p:pic>
                </p:oleObj>
              </mc:Fallback>
            </mc:AlternateContent>
          </a:graphicData>
        </a:graphic>
      </p:graphicFrame>
      <p:graphicFrame>
        <p:nvGraphicFramePr>
          <p:cNvPr id="539721" name="Group 73"/>
          <p:cNvGraphicFramePr>
            <a:graphicFrameLocks noGrp="1"/>
          </p:cNvGraphicFramePr>
          <p:nvPr>
            <p:custDataLst>
              <p:tags r:id="rId3"/>
            </p:custDataLst>
          </p:nvPr>
        </p:nvGraphicFramePr>
        <p:xfrm>
          <a:off x="7163435" y="2291715"/>
          <a:ext cx="4735830" cy="2828290"/>
        </p:xfrm>
        <a:graphic>
          <a:graphicData uri="http://schemas.openxmlformats.org/drawingml/2006/table">
            <a:tbl>
              <a:tblPr/>
              <a:tblGrid>
                <a:gridCol w="947420"/>
                <a:gridCol w="966470"/>
                <a:gridCol w="916940"/>
                <a:gridCol w="957580"/>
                <a:gridCol w="947420"/>
              </a:tblGrid>
              <a:tr h="504190">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70421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z</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a:t>
                      </a: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r>
              <a:tr h="54038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3911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4038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8678" name="Object 3"/>
          <p:cNvGraphicFramePr>
            <a:graphicFrameLocks noChangeAspect="1"/>
          </p:cNvGraphicFramePr>
          <p:nvPr/>
        </p:nvGraphicFramePr>
        <p:xfrm>
          <a:off x="2625090" y="3553143"/>
          <a:ext cx="3225800" cy="1566862"/>
        </p:xfrm>
        <a:graphic>
          <a:graphicData uri="http://schemas.openxmlformats.org/presentationml/2006/ole">
            <mc:AlternateContent xmlns:mc="http://schemas.openxmlformats.org/markup-compatibility/2006">
              <mc:Choice xmlns:v="urn:schemas-microsoft-com:vml" Requires="v">
                <p:oleObj spid="_x0000_s3076" name="" r:id="rId4" imgW="1663700" imgH="812800" progId="Equation.3">
                  <p:embed/>
                </p:oleObj>
              </mc:Choice>
              <mc:Fallback>
                <p:oleObj name="" r:id="rId4" imgW="1663700" imgH="812800" progId="Equation.3">
                  <p:embed/>
                  <p:pic>
                    <p:nvPicPr>
                      <p:cNvPr id="0" name="图片 3075"/>
                      <p:cNvPicPr/>
                      <p:nvPr/>
                    </p:nvPicPr>
                    <p:blipFill>
                      <a:blip r:embed="rId5"/>
                      <a:stretch>
                        <a:fillRect/>
                      </a:stretch>
                    </p:blipFill>
                    <p:spPr>
                      <a:xfrm>
                        <a:off x="2625090" y="3553143"/>
                        <a:ext cx="3225800" cy="1566862"/>
                      </a:xfrm>
                      <a:prstGeom prst="rect">
                        <a:avLst/>
                      </a:prstGeom>
                      <a:noFill/>
                      <a:ln w="38100">
                        <a:noFill/>
                        <a:miter/>
                      </a:ln>
                    </p:spPr>
                  </p:pic>
                </p:oleObj>
              </mc:Fallback>
            </mc:AlternateContent>
          </a:graphicData>
        </a:graphic>
      </p:graphicFrame>
      <p:graphicFrame>
        <p:nvGraphicFramePr>
          <p:cNvPr id="28680" name="Object 4"/>
          <p:cNvGraphicFramePr>
            <a:graphicFrameLocks noChangeAspect="1"/>
          </p:cNvGraphicFramePr>
          <p:nvPr/>
        </p:nvGraphicFramePr>
        <p:xfrm>
          <a:off x="3533140" y="5120005"/>
          <a:ext cx="2928938" cy="752475"/>
        </p:xfrm>
        <a:graphic>
          <a:graphicData uri="http://schemas.openxmlformats.org/presentationml/2006/ole">
            <mc:AlternateContent xmlns:mc="http://schemas.openxmlformats.org/markup-compatibility/2006">
              <mc:Choice xmlns:v="urn:schemas-microsoft-com:vml" Requires="v">
                <p:oleObj spid="_x0000_s3078" name="" r:id="rId6" imgW="1524000" imgH="393700" progId="Equation.3">
                  <p:embed/>
                </p:oleObj>
              </mc:Choice>
              <mc:Fallback>
                <p:oleObj name="" r:id="rId6" imgW="1524000" imgH="393700" progId="Equation.3">
                  <p:embed/>
                  <p:pic>
                    <p:nvPicPr>
                      <p:cNvPr id="0" name="图片 3077"/>
                      <p:cNvPicPr/>
                      <p:nvPr/>
                    </p:nvPicPr>
                    <p:blipFill>
                      <a:blip r:embed="rId7"/>
                      <a:stretch>
                        <a:fillRect/>
                      </a:stretch>
                    </p:blipFill>
                    <p:spPr>
                      <a:xfrm>
                        <a:off x="3533140" y="5120005"/>
                        <a:ext cx="2928938" cy="752475"/>
                      </a:xfrm>
                      <a:prstGeom prst="rect">
                        <a:avLst/>
                      </a:prstGeom>
                      <a:noFill/>
                      <a:ln w="38100">
                        <a:noFill/>
                        <a:miter/>
                      </a:ln>
                    </p:spPr>
                  </p:pic>
                </p:oleObj>
              </mc:Fallback>
            </mc:AlternateContent>
          </a:graphicData>
        </a:graphic>
      </p:graphicFrame>
    </p:spTree>
    <p:custDataLst>
      <p:tags r:id="rId8"/>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4578" name="Rectangle 3"/>
          <p:cNvSpPr>
            <a:spLocks noGrp="1"/>
          </p:cNvSpPr>
          <p:nvPr>
            <p:ph idx="1"/>
          </p:nvPr>
        </p:nvSpPr>
        <p:spPr>
          <a:xfrm>
            <a:off x="356870" y="1118235"/>
            <a:ext cx="6986905" cy="5661660"/>
          </a:xfrm>
        </p:spPr>
        <p:txBody>
          <a:bodyPr vert="horz" wrap="square" lIns="91440" tIns="45720" rIns="91440" bIns="45720" anchor="t" anchorCtr="0">
            <a:no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单纯形算法的第</a:t>
            </a:r>
            <a:r>
              <a:rPr lang="zh-CN" altLang="en-US" sz="2400"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4</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步</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：转回并重复第</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1</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步，进一步改进目标函数值。</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不断重复上述过程，直到</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行的所有非基本变量系数都变成负值为止。这表明目标函数不可能再增加了。</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在上面的单纯形表中，惟一的值为正的</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行元素是非基本变量</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x2</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相应的列，其值为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1/2</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。因此，选取非基本变量</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x2</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作为入基变量。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它所在列中有惟一的正元素</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5/2</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，即基本变量</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x1</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相应行的元素。因此，选取</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x1</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为离基变量。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algn="l">
              <a:lnSpc>
                <a:spcPct val="150000"/>
              </a:lnSpc>
              <a:spcBef>
                <a:spcPts val="0"/>
              </a:spcBef>
              <a:buClr>
                <a:schemeClr val="accent1"/>
              </a:buClr>
              <a:buSzPct val="65000"/>
              <a:buFont typeface="Wingdings" panose="05000000000000000000" charset="0"/>
              <a:buNone/>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539721" name="Group 73"/>
          <p:cNvGraphicFramePr>
            <a:graphicFrameLocks noGrp="1"/>
          </p:cNvGraphicFramePr>
          <p:nvPr>
            <p:custDataLst>
              <p:tags r:id="rId1"/>
            </p:custDataLst>
          </p:nvPr>
        </p:nvGraphicFramePr>
        <p:xfrm>
          <a:off x="7163435" y="2291715"/>
          <a:ext cx="4735830" cy="2828290"/>
        </p:xfrm>
        <a:graphic>
          <a:graphicData uri="http://schemas.openxmlformats.org/drawingml/2006/table">
            <a:tbl>
              <a:tblPr/>
              <a:tblGrid>
                <a:gridCol w="947420"/>
                <a:gridCol w="966470"/>
                <a:gridCol w="916940"/>
                <a:gridCol w="957580"/>
                <a:gridCol w="947420"/>
              </a:tblGrid>
              <a:tr h="504190">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70421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z</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a:t>
                      </a: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r>
              <a:tr h="54038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3911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54038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r>
            </a:tbl>
          </a:graphicData>
        </a:graphic>
      </p:graphicFrame>
    </p:spTree>
    <p:custDataLst>
      <p:tags r:id="rId2"/>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4578" name="Rectangle 3"/>
          <p:cNvSpPr>
            <a:spLocks noGrp="1"/>
          </p:cNvSpPr>
          <p:nvPr>
            <p:ph idx="1"/>
          </p:nvPr>
        </p:nvSpPr>
        <p:spPr>
          <a:xfrm>
            <a:off x="356870" y="1118235"/>
            <a:ext cx="11421745" cy="3148965"/>
          </a:xfrm>
        </p:spPr>
        <p:txBody>
          <a:bodyPr vert="horz" wrap="square" lIns="91440" tIns="45720" rIns="91440" bIns="45720" anchor="t" anchorCtr="0">
            <a:no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再经步骤</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3</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的转轴变换得到新单纯形表。</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新单纯形表</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行的所有非基本变量系数都变成负值，求解过程结束。</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整个问题的解可以从最后一张单纯形表的常数列中读出。</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目标函数的最大值为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11</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最优解为：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x*=(0,4,5,0,0,11)</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algn="l">
              <a:lnSpc>
                <a:spcPct val="150000"/>
              </a:lnSpc>
              <a:spcBef>
                <a:spcPts val="0"/>
              </a:spcBef>
              <a:buClr>
                <a:schemeClr val="accent1"/>
              </a:buClr>
              <a:buSzPct val="65000"/>
              <a:buFont typeface="Wingdings" panose="05000000000000000000" charset="0"/>
              <a:buNone/>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5" name="Group 61"/>
          <p:cNvGraphicFramePr>
            <a:graphicFrameLocks noGrp="1"/>
          </p:cNvGraphicFramePr>
          <p:nvPr>
            <p:custDataLst>
              <p:tags r:id="rId1"/>
            </p:custDataLst>
          </p:nvPr>
        </p:nvGraphicFramePr>
        <p:xfrm>
          <a:off x="3575050" y="3960495"/>
          <a:ext cx="4985385" cy="2582545"/>
        </p:xfrm>
        <a:graphic>
          <a:graphicData uri="http://schemas.openxmlformats.org/drawingml/2006/table">
            <a:tbl>
              <a:tblPr/>
              <a:tblGrid>
                <a:gridCol w="996950"/>
                <a:gridCol w="1016000"/>
                <a:gridCol w="967105"/>
                <a:gridCol w="1008380"/>
                <a:gridCol w="996950"/>
              </a:tblGrid>
              <a:tr h="48704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a:noFill/>
                    </a:lnL>
                    <a:lnR>
                      <a:noFill/>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63436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z</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-4/5 </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-12/5</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noFill/>
                  </a:tcPr>
                </a:tc>
              </a:tr>
              <a:tr h="48704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2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1/10</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4/5</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3810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48704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3/10</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48704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2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38100" cap="flat" cmpd="sng" algn="ctr">
                      <a:solidFill>
                        <a:srgbClr val="00CC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12" marB="46812" anchor="ctr" anchorCtr="1" horzOverflow="overflow">
                    <a:lnL w="12700" cap="flat" cmpd="sng" algn="ctr">
                      <a:solidFill>
                        <a:srgbClr val="000000"/>
                      </a:solidFill>
                      <a:prstDash val="solid"/>
                      <a:round/>
                      <a:headEnd type="none" w="med" len="med"/>
                      <a:tailEnd type="none" w="med" len="med"/>
                    </a:lnL>
                    <a:lnR w="3810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CC99"/>
                      </a:solidFill>
                      <a:prstDash val="solid"/>
                      <a:round/>
                      <a:headEnd type="none" w="med" len="med"/>
                      <a:tailEnd type="none" w="med" len="med"/>
                    </a:lnB>
                    <a:lnTlToBr>
                      <a:noFill/>
                    </a:lnTlToBr>
                    <a:lnBlToTr>
                      <a:noFill/>
                    </a:lnBlToTr>
                    <a:solidFill>
                      <a:srgbClr val="FFC000"/>
                    </a:solidFill>
                  </a:tcPr>
                </a:tc>
              </a:tr>
            </a:tbl>
          </a:graphicData>
        </a:graphic>
      </p:graphicFrame>
    </p:spTree>
    <p:custDataLst>
      <p:tags r:id="rId2"/>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4578" name="Rectangle 3"/>
          <p:cNvSpPr>
            <a:spLocks noGrp="1"/>
          </p:cNvSpPr>
          <p:nvPr>
            <p:ph idx="1"/>
          </p:nvPr>
        </p:nvSpPr>
        <p:spPr>
          <a:xfrm>
            <a:off x="426720" y="2752725"/>
            <a:ext cx="7000240" cy="3371850"/>
          </a:xfrm>
        </p:spPr>
        <p:txBody>
          <a:bodyPr vert="horz" wrap="square" lIns="91440" tIns="45720" rIns="91440" bIns="45720" anchor="t" anchorCtr="0">
            <a:noAutofit/>
          </a:bodyPr>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单纯形表：</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800100" lvl="1" indent="-342900" algn="l">
              <a:lnSpc>
                <a:spcPct val="150000"/>
              </a:lnSpc>
              <a:spcBef>
                <a:spcPts val="0"/>
              </a:spcBef>
              <a:buClr>
                <a:schemeClr val="accent1"/>
              </a:buClr>
              <a:buSzPct val="65000"/>
              <a:buFont typeface="Wingdings" panose="05000000000000000000" charset="0"/>
              <a:buChar char="n"/>
            </a:pPr>
            <a:r>
              <a:rPr lang="en-US"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为基本变量，               </a:t>
            </a:r>
            <a:r>
              <a:rPr lang="en-US"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为非基本变量。</a:t>
            </a:r>
            <a:endPar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l">
              <a:lnSpc>
                <a:spcPct val="150000"/>
              </a:lnSpc>
              <a:spcBef>
                <a:spcPts val="0"/>
              </a:spcBef>
              <a:buClr>
                <a:schemeClr val="accent1"/>
              </a:buClr>
              <a:buSzPct val="65000"/>
              <a:buFont typeface="Wingdings" panose="05000000000000000000" charset="0"/>
              <a:buChar char="n"/>
            </a:pPr>
            <a:r>
              <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基本变量下标集为</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B={1,2,…,m}</a:t>
            </a:r>
            <a:r>
              <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；非基本变量下标集为</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N={m+1,m+2,…,n}；</a:t>
            </a:r>
            <a:endPar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l">
              <a:lnSpc>
                <a:spcPct val="150000"/>
              </a:lnSpc>
              <a:spcBef>
                <a:spcPts val="0"/>
              </a:spcBef>
              <a:buClr>
                <a:schemeClr val="accent1"/>
              </a:buClr>
              <a:buSzPct val="65000"/>
              <a:buFont typeface="Wingdings" panose="05000000000000000000" charset="0"/>
              <a:buChar char="n"/>
            </a:pPr>
            <a:r>
              <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当前基本可行解为（             </a:t>
            </a:r>
            <a:r>
              <a:rPr lang="en-US"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endPar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单纯形算法计算</a:t>
            </a:r>
            <a:r>
              <a:rPr lang="zh-CN" altLang="en-US" sz="2800" b="1" noProof="0" dirty="0">
                <a:ln>
                  <a:noFill/>
                </a:ln>
                <a:solidFill>
                  <a:schemeClr val="folHlink"/>
                </a:solidFill>
                <a:effectLst/>
                <a:uLnTx/>
                <a:uFillTx/>
                <a:latin typeface="+mj-ea"/>
                <a:ea typeface="+mj-ea"/>
                <a:cs typeface="+mj-ea"/>
                <a:sym typeface="+mn-ea"/>
              </a:rPr>
              <a:t>步骤</a:t>
            </a:r>
            <a:endParaRPr lang="zh-CN" altLang="en-US" sz="2800" b="1" noProof="0" dirty="0">
              <a:ln>
                <a:noFill/>
              </a:ln>
              <a:solidFill>
                <a:schemeClr val="folHlink"/>
              </a:solidFill>
              <a:effectLst/>
              <a:uLnTx/>
              <a:uFillTx/>
              <a:latin typeface="+mj-ea"/>
              <a:ea typeface="+mj-ea"/>
              <a:cs typeface="+mj-ea"/>
              <a:sym typeface="+mn-ea"/>
            </a:endParaRPr>
          </a:p>
        </p:txBody>
      </p:sp>
      <p:graphicFrame>
        <p:nvGraphicFramePr>
          <p:cNvPr id="31841" name="Object 2"/>
          <p:cNvGraphicFramePr>
            <a:graphicFrameLocks noChangeAspect="1"/>
          </p:cNvGraphicFramePr>
          <p:nvPr/>
        </p:nvGraphicFramePr>
        <p:xfrm>
          <a:off x="1216025" y="3392488"/>
          <a:ext cx="1785938" cy="517525"/>
        </p:xfrm>
        <a:graphic>
          <a:graphicData uri="http://schemas.openxmlformats.org/presentationml/2006/ole">
            <mc:AlternateContent xmlns:mc="http://schemas.openxmlformats.org/markup-compatibility/2006">
              <mc:Choice xmlns:v="urn:schemas-microsoft-com:vml" Requires="v">
                <p:oleObj spid="_x0000_s3079" name="" r:id="rId1" imgW="787400" imgH="228600" progId="Equation.3">
                  <p:embed/>
                </p:oleObj>
              </mc:Choice>
              <mc:Fallback>
                <p:oleObj name="" r:id="rId1" imgW="787400" imgH="228600" progId="Equation.3">
                  <p:embed/>
                  <p:pic>
                    <p:nvPicPr>
                      <p:cNvPr id="0" name="图片 3078"/>
                      <p:cNvPicPr/>
                      <p:nvPr/>
                    </p:nvPicPr>
                    <p:blipFill>
                      <a:blip r:embed="rId2"/>
                      <a:stretch>
                        <a:fillRect/>
                      </a:stretch>
                    </p:blipFill>
                    <p:spPr>
                      <a:xfrm>
                        <a:off x="1216025" y="3392488"/>
                        <a:ext cx="1785938" cy="517525"/>
                      </a:xfrm>
                      <a:prstGeom prst="rect">
                        <a:avLst/>
                      </a:prstGeom>
                      <a:noFill/>
                      <a:ln w="38100">
                        <a:noFill/>
                        <a:miter/>
                      </a:ln>
                    </p:spPr>
                  </p:pic>
                </p:oleObj>
              </mc:Fallback>
            </mc:AlternateContent>
          </a:graphicData>
        </a:graphic>
      </p:graphicFrame>
      <p:graphicFrame>
        <p:nvGraphicFramePr>
          <p:cNvPr id="31843" name="Object 3"/>
          <p:cNvGraphicFramePr>
            <a:graphicFrameLocks noChangeAspect="1"/>
          </p:cNvGraphicFramePr>
          <p:nvPr/>
        </p:nvGraphicFramePr>
        <p:xfrm>
          <a:off x="4695190" y="3399155"/>
          <a:ext cx="2284413" cy="511175"/>
        </p:xfrm>
        <a:graphic>
          <a:graphicData uri="http://schemas.openxmlformats.org/presentationml/2006/ole">
            <mc:AlternateContent xmlns:mc="http://schemas.openxmlformats.org/markup-compatibility/2006">
              <mc:Choice xmlns:v="urn:schemas-microsoft-com:vml" Requires="v">
                <p:oleObj spid="_x0000_s3080" name="" r:id="rId3" imgW="1016000" imgH="228600" progId="Equation.3">
                  <p:embed/>
                </p:oleObj>
              </mc:Choice>
              <mc:Fallback>
                <p:oleObj name="" r:id="rId3" imgW="1016000" imgH="228600" progId="Equation.3">
                  <p:embed/>
                  <p:pic>
                    <p:nvPicPr>
                      <p:cNvPr id="0" name="图片 3079"/>
                      <p:cNvPicPr/>
                      <p:nvPr/>
                    </p:nvPicPr>
                    <p:blipFill>
                      <a:blip r:embed="rId4"/>
                      <a:stretch>
                        <a:fillRect/>
                      </a:stretch>
                    </p:blipFill>
                    <p:spPr>
                      <a:xfrm>
                        <a:off x="4695190" y="3399155"/>
                        <a:ext cx="2284413" cy="511175"/>
                      </a:xfrm>
                      <a:prstGeom prst="rect">
                        <a:avLst/>
                      </a:prstGeom>
                      <a:noFill/>
                      <a:ln w="38100">
                        <a:noFill/>
                        <a:miter/>
                      </a:ln>
                    </p:spPr>
                  </p:pic>
                </p:oleObj>
              </mc:Fallback>
            </mc:AlternateContent>
          </a:graphicData>
        </a:graphic>
      </p:graphicFrame>
      <p:graphicFrame>
        <p:nvGraphicFramePr>
          <p:cNvPr id="31845" name="Object 4"/>
          <p:cNvGraphicFramePr>
            <a:graphicFrameLocks noChangeAspect="1"/>
          </p:cNvGraphicFramePr>
          <p:nvPr/>
        </p:nvGraphicFramePr>
        <p:xfrm>
          <a:off x="4078605" y="5624513"/>
          <a:ext cx="2598738" cy="500062"/>
        </p:xfrm>
        <a:graphic>
          <a:graphicData uri="http://schemas.openxmlformats.org/presentationml/2006/ole">
            <mc:AlternateContent xmlns:mc="http://schemas.openxmlformats.org/markup-compatibility/2006">
              <mc:Choice xmlns:v="urn:schemas-microsoft-com:vml" Requires="v">
                <p:oleObj spid="_x0000_s3085" name="" r:id="rId5" imgW="1193800" imgH="228600" progId="Equation.3">
                  <p:embed/>
                </p:oleObj>
              </mc:Choice>
              <mc:Fallback>
                <p:oleObj name="" r:id="rId5" imgW="1193800" imgH="228600" progId="Equation.3">
                  <p:embed/>
                  <p:pic>
                    <p:nvPicPr>
                      <p:cNvPr id="0" name="图片 3084"/>
                      <p:cNvPicPr/>
                      <p:nvPr/>
                    </p:nvPicPr>
                    <p:blipFill>
                      <a:blip r:embed="rId6"/>
                      <a:stretch>
                        <a:fillRect/>
                      </a:stretch>
                    </p:blipFill>
                    <p:spPr>
                      <a:xfrm>
                        <a:off x="4078605" y="5624513"/>
                        <a:ext cx="2598738" cy="500062"/>
                      </a:xfrm>
                      <a:prstGeom prst="rect">
                        <a:avLst/>
                      </a:prstGeom>
                      <a:noFill/>
                      <a:ln w="38100">
                        <a:noFill/>
                        <a:miter/>
                      </a:ln>
                    </p:spPr>
                  </p:pic>
                </p:oleObj>
              </mc:Fallback>
            </mc:AlternateContent>
          </a:graphicData>
        </a:graphic>
      </p:graphicFrame>
      <p:graphicFrame>
        <p:nvGraphicFramePr>
          <p:cNvPr id="542135" name="Group 439"/>
          <p:cNvGraphicFramePr>
            <a:graphicFrameLocks noGrp="1"/>
          </p:cNvGraphicFramePr>
          <p:nvPr>
            <p:custDataLst>
              <p:tags r:id="rId7"/>
            </p:custDataLst>
          </p:nvPr>
        </p:nvGraphicFramePr>
        <p:xfrm>
          <a:off x="6920865" y="2800350"/>
          <a:ext cx="5000625" cy="2581275"/>
        </p:xfrm>
        <a:graphic>
          <a:graphicData uri="http://schemas.openxmlformats.org/drawingml/2006/table">
            <a:tbl>
              <a:tblPr/>
              <a:tblGrid>
                <a:gridCol w="835025"/>
                <a:gridCol w="831850"/>
                <a:gridCol w="833438"/>
                <a:gridCol w="833437"/>
                <a:gridCol w="826770"/>
                <a:gridCol w="840105"/>
              </a:tblGrid>
              <a:tr h="398780">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m+1</a:t>
                      </a:r>
                      <a:endParaRPr kumimoji="0" lang="zh-CN" altLang="en-US"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m+2</a:t>
                      </a:r>
                      <a:endParaRPr kumimoji="0" lang="zh-CN" altLang="en-US"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n</a:t>
                      </a:r>
                      <a:endParaRPr kumimoji="0" lang="zh-CN" altLang="en-US"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444500">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z</a:t>
                      </a:r>
                      <a:endPar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m+1</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m+2</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n</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noFill/>
                  </a:tcPr>
                </a:tc>
              </a:tr>
              <a:tr h="541390">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1m+1</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57150" cap="flat" cmpd="sng" algn="ctr">
                      <a:solidFill>
                        <a:srgbClr val="00CC99"/>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1m+2</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1n</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57150" cap="flat" cmpd="sng" algn="ctr">
                      <a:solidFill>
                        <a:srgbClr val="00CC99"/>
                      </a:solidFill>
                      <a:prstDash val="solid"/>
                      <a:round/>
                      <a:headEnd type="none" w="med" len="med"/>
                      <a:tailEnd type="none" w="med" len="med"/>
                    </a:lnR>
                    <a:lnT w="5715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398438">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2m+1</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57150" cap="flat" cmpd="sng" algn="ctr">
                      <a:solidFill>
                        <a:srgbClr val="00CC9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2m+2</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2n</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398438">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MT Extra" panose="05050102010205020202" pitchFamily="18" charset="2"/>
                        </a:rPr>
                        <a:t></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MT Extra" panose="05050102010205020202" pitchFamily="18" charset="2"/>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MT Extra" panose="05050102010205020202" pitchFamily="18" charset="2"/>
                        </a:rPr>
                        <a:t></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MT Extra" panose="05050102010205020202" pitchFamily="18" charset="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57150" cap="flat" cmpd="sng" algn="ctr">
                      <a:solidFill>
                        <a:srgbClr val="00CC9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398438">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mm+1</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57150" cap="flat" cmpd="sng" algn="ctr">
                      <a:solidFill>
                        <a:srgbClr val="00CC9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mm+2</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mn</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solidFill>
                      <a:srgbClr val="FFC000"/>
                    </a:solidFill>
                  </a:tcPr>
                </a:tc>
              </a:tr>
            </a:tbl>
          </a:graphicData>
        </a:graphic>
      </p:graphicFrame>
      <p:sp>
        <p:nvSpPr>
          <p:cNvPr id="7" name="Rectangle 3"/>
          <p:cNvSpPr>
            <a:spLocks noGrp="1"/>
          </p:cNvSpPr>
          <p:nvPr/>
        </p:nvSpPr>
        <p:spPr>
          <a:xfrm>
            <a:off x="426720" y="1588135"/>
            <a:ext cx="11077575" cy="1289685"/>
          </a:xfrm>
          <a:prstGeom prst="rect">
            <a:avLst/>
          </a:prstGeom>
        </p:spPr>
        <p:txBody>
          <a:bodyPr vert="horz" wrap="square"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单纯形算法的计算过程可以用单纯形表的形式归纳为一系列基本矩阵运算。</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主要运算为转轴变换，该变换类似解线性方程组的高斯消去法中的消元变</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换。</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8"/>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mc:AlternateContent xmlns:mc="http://schemas.openxmlformats.org/markup-compatibility/2006">
        <mc:Choice xmlns:a14="http://schemas.microsoft.com/office/drawing/2010/main" Requires="a14">
          <p:sp>
            <p:nvSpPr>
              <p:cNvPr id="24578" name="Rectangle 3"/>
              <p:cNvSpPr>
                <a:spLocks noGrp="1"/>
              </p:cNvSpPr>
              <p:nvPr>
                <p:ph idx="1"/>
              </p:nvPr>
            </p:nvSpPr>
            <p:spPr>
              <a:xfrm>
                <a:off x="273685" y="1555115"/>
                <a:ext cx="11184890" cy="3371850"/>
              </a:xfrm>
            </p:spPr>
            <p:txBody>
              <a:bodyPr vert="horz" wrap="square" lIns="91440" tIns="45720" rIns="91440" bIns="45720" anchor="t" anchorCtr="0">
                <a:noAutofit/>
              </a:bodyPr>
              <a:p>
                <a:pPr marL="342900" marR="0" lvl="0" indent="-342900" algn="l" defTabSz="914400" rtl="0" latinLnBrk="0">
                  <a:lnSpc>
                    <a:spcPct val="150000"/>
                  </a:lnSpc>
                  <a:spcBef>
                    <a:spcPts val="0"/>
                  </a:spcBef>
                  <a:buClr>
                    <a:schemeClr val="accent1"/>
                  </a:buClr>
                  <a:buSzPct val="65000"/>
                  <a:buFont typeface="Wingdings" panose="05000000000000000000" charset="0"/>
                  <a:buChar char="n"/>
                </a:pP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步骤</a:t>
                </a:r>
                <a:r>
                  <a:rPr lang="zh-CN" altLang="en-US" sz="2400"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1</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：选入基变量。</a:t>
                </a:r>
                <a:endParaRPr kumimoji="0" lang="zh-CN" altLang="en-US" sz="2400" b="1" i="0" u="none" strike="noStrike" cap="none" spc="0" normalizeH="0" baseline="0"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marR="0" lvl="1" indent="-342900" algn="l" defTabSz="914400" rtl="0" latinLnBrk="0">
                  <a:lnSpc>
                    <a:spcPct val="150000"/>
                  </a:lnSpc>
                  <a:spcBef>
                    <a:spcPts val="0"/>
                  </a:spcBef>
                  <a:buClr>
                    <a:schemeClr val="accent1"/>
                  </a:buClr>
                  <a:buSzPct val="65000"/>
                  <a:buFont typeface="Wingdings" panose="05000000000000000000" charset="0"/>
                  <a:buChar char="n"/>
                </a:pPr>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如果所有</a:t>
                </a:r>
                <a14:m>
                  <m:oMath xmlns:m="http://schemas.openxmlformats.org/officeDocument/2006/math">
                    <m:sSub>
                      <m:sSubPr>
                        <m:ctrlP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𝑐</m:t>
                        </m:r>
                      </m:e>
                      <m:sub>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𝑗</m:t>
                        </m:r>
                      </m:sub>
                    </m:sSub>
                    <m:r>
                      <a:rPr lang="en-US" altLang="zh-CN" sz="2200" i="1" dirty="0">
                        <a:solidFill>
                          <a:srgbClr val="000000"/>
                        </a:solidFill>
                        <a:latin typeface="Cambria Math" panose="02040503050406030204" charset="0"/>
                        <a:ea typeface="MS Mincho" charset="0"/>
                        <a:cs typeface="Cambria Math" panose="02040503050406030204" charset="0"/>
                        <a:sym typeface="+mn-ea"/>
                      </a:rPr>
                      <m:t>≤</m:t>
                    </m:r>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0</m:t>
                    </m:r>
                  </m:oMath>
                </a14:m>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，则当前基本可行解为最优解，计算结束。</a:t>
                </a:r>
                <a:endParaRPr kumimoji="0" lang="zh-CN" altLang="en-US" sz="2200" b="1" i="0" u="none" strike="noStrike" cap="none" spc="0" normalizeH="0" baseline="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marR="0" lvl="1" indent="-342900" algn="l" defTabSz="914400" rtl="0" latinLnBrk="0">
                  <a:lnSpc>
                    <a:spcPct val="150000"/>
                  </a:lnSpc>
                  <a:spcBef>
                    <a:spcPts val="0"/>
                  </a:spcBef>
                  <a:buClr>
                    <a:schemeClr val="accent1"/>
                  </a:buClr>
                  <a:buSzPct val="65000"/>
                  <a:buFont typeface="Wingdings" panose="05000000000000000000" charset="0"/>
                  <a:buChar char="n"/>
                </a:pPr>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否则取</a:t>
                </a:r>
                <a14:m>
                  <m:oMath xmlns:m="http://schemas.openxmlformats.org/officeDocument/2006/math">
                    <m:sSub>
                      <m:sSubPr>
                        <m:ctrlP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𝑐</m:t>
                        </m:r>
                      </m:e>
                      <m:sub>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𝑒</m:t>
                        </m:r>
                      </m:sub>
                    </m:sSub>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&gt;</m:t>
                    </m:r>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0</m:t>
                    </m:r>
                  </m:oMath>
                </a14:m>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相应的非基本变量</a:t>
                </a:r>
                <a14:m>
                  <m:oMath xmlns:m="http://schemas.openxmlformats.org/officeDocument/2006/math">
                    <m:sSub>
                      <m:sSubPr>
                        <m:ctrlP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𝑥</m:t>
                        </m:r>
                      </m:e>
                      <m:sub>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𝑒</m:t>
                        </m:r>
                      </m:sub>
                    </m:sSub>
                  </m:oMath>
                </a14:m>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为入基变量。</a:t>
                </a:r>
                <a:endParaRPr kumimoji="0" lang="zh-CN" altLang="en-US" sz="2200" b="1" i="0" u="none" strike="noStrike" cap="none" spc="0" normalizeH="0" baseline="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latinLnBrk="0">
                  <a:lnSpc>
                    <a:spcPct val="150000"/>
                  </a:lnSpc>
                  <a:spcBef>
                    <a:spcPts val="0"/>
                  </a:spcBef>
                  <a:buClr>
                    <a:schemeClr val="accent1"/>
                  </a:buClr>
                  <a:buSzPct val="65000"/>
                  <a:buFont typeface="Wingdings" panose="05000000000000000000" charset="0"/>
                  <a:buChar char="n"/>
                </a:pP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步骤</a:t>
                </a:r>
                <a:r>
                  <a:rPr lang="zh-CN" altLang="en-US" sz="2400"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2</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：选离基变量。</a:t>
                </a:r>
                <a:endParaRPr kumimoji="0" lang="zh-CN" altLang="en-US" sz="2400" b="1" i="0" u="none" strike="noStrike" cap="none" spc="0" normalizeH="0" baseline="0"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marR="0" lvl="1" indent="-342900" algn="l" defTabSz="914400" rtl="0" latinLnBrk="0">
                  <a:lnSpc>
                    <a:spcPct val="150000"/>
                  </a:lnSpc>
                  <a:spcBef>
                    <a:spcPts val="0"/>
                  </a:spcBef>
                  <a:buClr>
                    <a:schemeClr val="accent1"/>
                  </a:buClr>
                  <a:buSzPct val="65000"/>
                  <a:buFont typeface="Wingdings" panose="05000000000000000000" charset="0"/>
                  <a:buChar char="n"/>
                </a:pPr>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对于步骤</a:t>
                </a: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1</a:t>
                </a:r>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选出的入基变量</a:t>
                </a:r>
                <a14:m>
                  <m:oMath xmlns:m="http://schemas.openxmlformats.org/officeDocument/2006/math">
                    <m:sSub>
                      <m:sSubPr>
                        <m:ctrlP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𝑥</m:t>
                        </m:r>
                      </m:e>
                      <m:sub>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𝑒</m:t>
                        </m:r>
                      </m:sub>
                    </m:sSub>
                  </m:oMath>
                </a14:m>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，如果所有</a:t>
                </a:r>
                <a14:m>
                  <m:oMath xmlns:m="http://schemas.openxmlformats.org/officeDocument/2006/math">
                    <m:sSub>
                      <m:sSubPr>
                        <m:ctrlP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𝑎</m:t>
                        </m:r>
                      </m:e>
                      <m:sub>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𝑖𝑒</m:t>
                        </m:r>
                      </m:sub>
                    </m:sSub>
                    <m:r>
                      <a:rPr lang="en-US" altLang="zh-CN" sz="2200" i="1" dirty="0">
                        <a:solidFill>
                          <a:srgbClr val="000000"/>
                        </a:solidFill>
                        <a:latin typeface="Cambria Math" panose="02040503050406030204" charset="0"/>
                        <a:ea typeface="MS Mincho" charset="0"/>
                        <a:cs typeface="Cambria Math" panose="02040503050406030204" charset="0"/>
                        <a:sym typeface="+mn-ea"/>
                      </a:rPr>
                      <m:t>≤</m:t>
                    </m:r>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0</m:t>
                    </m:r>
                  </m:oMath>
                </a14:m>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457200" marR="0" lvl="1" indent="0" algn="l" defTabSz="914400" rtl="0" latinLnBrk="0">
                  <a:lnSpc>
                    <a:spcPct val="150000"/>
                  </a:lnSpc>
                  <a:spcBef>
                    <a:spcPts val="0"/>
                  </a:spcBef>
                  <a:buClr>
                    <a:schemeClr val="accent1"/>
                  </a:buClr>
                  <a:buSzPct val="65000"/>
                  <a:buFont typeface="Wingdings" panose="05000000000000000000" charset="0"/>
                  <a:buNone/>
                </a:pPr>
                <a:r>
                  <a:rPr lang="en-US" altLang="zh-CN"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则最优解无界，计算结束。否则，计算</a:t>
                </a:r>
                <a:endParaRPr kumimoji="0" lang="zh-CN" altLang="en-US" sz="2200" b="1" i="0" u="none" strike="noStrike" cap="none" spc="0" normalizeH="0" baseline="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marR="0" lvl="1" indent="-342900" algn="l" defTabSz="914400" rtl="0" latinLnBrk="0">
                  <a:lnSpc>
                    <a:spcPct val="150000"/>
                  </a:lnSpc>
                  <a:spcBef>
                    <a:spcPts val="0"/>
                  </a:spcBef>
                  <a:buClr>
                    <a:schemeClr val="accent1"/>
                  </a:buClr>
                  <a:buSzPct val="65000"/>
                  <a:buFont typeface="Wingdings" panose="05000000000000000000" charset="0"/>
                  <a:buChar char="n"/>
                </a:pPr>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选取基本变量</a:t>
                </a:r>
                <a14:m>
                  <m:oMath xmlns:m="http://schemas.openxmlformats.org/officeDocument/2006/math">
                    <m:sSub>
                      <m:sSubPr>
                        <m:ctrlP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𝑥</m:t>
                        </m:r>
                      </m:e>
                      <m:sub>
                        <m:r>
                          <a:rPr lang="en-US" altLang="zh-CN" sz="22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𝑘</m:t>
                        </m:r>
                      </m:sub>
                    </m:sSub>
                  </m:oMath>
                </a14:m>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为离基变量。</a:t>
                </a:r>
                <a:endParaRPr kumimoji="0" lang="zh-CN" altLang="en-US" sz="2200" b="1" i="0" u="none" strike="noStrike" cap="none" spc="0" normalizeH="0" baseline="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marR="0" lvl="1" indent="-342900" algn="l" defTabSz="914400" rtl="0" latinLnBrk="0">
                  <a:lnSpc>
                    <a:spcPct val="150000"/>
                  </a:lnSpc>
                  <a:spcBef>
                    <a:spcPts val="0"/>
                  </a:spcBef>
                  <a:buClr>
                    <a:schemeClr val="accent1"/>
                  </a:buClr>
                  <a:buSzPct val="65000"/>
                  <a:buFont typeface="Wingdings" panose="05000000000000000000" charset="0"/>
                  <a:buChar char="n"/>
                </a:pPr>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新的基本变量下标集为</a:t>
                </a:r>
                <a:endParaRPr kumimoji="0" lang="zh-CN" altLang="en-US" sz="2200" b="1" i="0" u="none" strike="noStrike" cap="none" spc="0" normalizeH="0" baseline="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marR="0" lvl="1" indent="-342900" algn="l" defTabSz="914400" rtl="0" latinLnBrk="0">
                  <a:lnSpc>
                    <a:spcPct val="150000"/>
                  </a:lnSpc>
                  <a:spcBef>
                    <a:spcPts val="0"/>
                  </a:spcBef>
                  <a:buClr>
                    <a:schemeClr val="accent1"/>
                  </a:buClr>
                  <a:buSzPct val="65000"/>
                  <a:buFont typeface="Wingdings" panose="05000000000000000000" charset="0"/>
                  <a:buChar char="n"/>
                </a:pPr>
                <a:r>
                  <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新的非基本变量下标集为</a:t>
                </a:r>
                <a:endPar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24578" name="Rectangle 3"/>
              <p:cNvSpPr>
                <a:spLocks noRot="1" noChangeAspect="1" noMove="1" noResize="1" noEditPoints="1" noAdjustHandles="1" noChangeArrowheads="1" noChangeShapeType="1" noTextEdit="1"/>
              </p:cNvSpPr>
              <p:nvPr>
                <p:ph idx="1"/>
              </p:nvPr>
            </p:nvSpPr>
            <p:spPr>
              <a:xfrm>
                <a:off x="273685" y="1555115"/>
                <a:ext cx="11184890" cy="3371850"/>
              </a:xfrm>
              <a:blipFill rotWithShape="1">
                <a:blip r:embed="rId1"/>
                <a:stretch>
                  <a:fillRect b="-53484"/>
                </a:stretch>
              </a:blipFill>
            </p:spPr>
            <p:txBody>
              <a:bodyPr/>
              <a:lstStyle/>
              <a:p>
                <a:r>
                  <a:rPr lang="zh-CN" altLang="en-US">
                    <a:noFill/>
                  </a:rPr>
                  <a:t> </a:t>
                </a:r>
              </a:p>
            </p:txBody>
          </p:sp>
        </mc:Fallback>
      </mc:AlternateContent>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单纯形算法计算</a:t>
            </a:r>
            <a:r>
              <a:rPr lang="zh-CN" altLang="en-US" sz="2800" b="1" noProof="0" dirty="0">
                <a:ln>
                  <a:noFill/>
                </a:ln>
                <a:solidFill>
                  <a:schemeClr val="folHlink"/>
                </a:solidFill>
                <a:effectLst/>
                <a:uLnTx/>
                <a:uFillTx/>
                <a:latin typeface="+mj-ea"/>
                <a:ea typeface="+mj-ea"/>
                <a:cs typeface="+mj-ea"/>
                <a:sym typeface="+mn-ea"/>
              </a:rPr>
              <a:t>步骤</a:t>
            </a:r>
            <a:endParaRPr lang="zh-CN" altLang="en-US" sz="2800" b="1" noProof="0" dirty="0">
              <a:ln>
                <a:noFill/>
              </a:ln>
              <a:solidFill>
                <a:schemeClr val="folHlink"/>
              </a:solidFill>
              <a:effectLst/>
              <a:uLnTx/>
              <a:uFillTx/>
              <a:latin typeface="+mj-ea"/>
              <a:ea typeface="+mj-ea"/>
              <a:cs typeface="+mj-ea"/>
              <a:sym typeface="+mn-ea"/>
            </a:endParaRPr>
          </a:p>
        </p:txBody>
      </p:sp>
      <p:graphicFrame>
        <p:nvGraphicFramePr>
          <p:cNvPr id="542135" name="Group 439"/>
          <p:cNvGraphicFramePr>
            <a:graphicFrameLocks noGrp="1"/>
          </p:cNvGraphicFramePr>
          <p:nvPr>
            <p:custDataLst>
              <p:tags r:id="rId2"/>
            </p:custDataLst>
          </p:nvPr>
        </p:nvGraphicFramePr>
        <p:xfrm>
          <a:off x="7554595" y="2167890"/>
          <a:ext cx="4535170" cy="3035935"/>
        </p:xfrm>
        <a:graphic>
          <a:graphicData uri="http://schemas.openxmlformats.org/drawingml/2006/table">
            <a:tbl>
              <a:tblPr/>
              <a:tblGrid>
                <a:gridCol w="757555"/>
                <a:gridCol w="753745"/>
                <a:gridCol w="756285"/>
                <a:gridCol w="756285"/>
                <a:gridCol w="749300"/>
                <a:gridCol w="762000"/>
              </a:tblGrid>
              <a:tr h="405130">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m+1</a:t>
                      </a:r>
                      <a:endParaRPr kumimoji="0" lang="zh-CN" altLang="en-US"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m+2</a:t>
                      </a:r>
                      <a:endParaRPr kumimoji="0" lang="zh-CN" altLang="en-US"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n</a:t>
                      </a:r>
                      <a:endParaRPr kumimoji="0" lang="zh-CN" altLang="en-US"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40576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z</a:t>
                      </a:r>
                      <a:endPar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m+1</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m+2</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n</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noFill/>
                  </a:tcPr>
                </a:tc>
              </a:tr>
              <a:tr h="60642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1m+1</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57150" cap="flat" cmpd="sng" algn="ctr">
                      <a:solidFill>
                        <a:srgbClr val="00CC99"/>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1m+2</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1n</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57150" cap="flat" cmpd="sng" algn="ctr">
                      <a:solidFill>
                        <a:srgbClr val="00CC99"/>
                      </a:solidFill>
                      <a:prstDash val="solid"/>
                      <a:round/>
                      <a:headEnd type="none" w="med" len="med"/>
                      <a:tailEnd type="none" w="med" len="med"/>
                    </a:lnR>
                    <a:lnT w="57150" cap="flat" cmpd="sng" algn="ctr">
                      <a:solidFill>
                        <a:srgbClr val="00CC9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60642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2m+1</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57150" cap="flat" cmpd="sng" algn="ctr">
                      <a:solidFill>
                        <a:srgbClr val="00CC9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2m+2</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2n</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40576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MT Extra" panose="05050102010205020202" pitchFamily="18" charset="2"/>
                        </a:rPr>
                        <a:t></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MT Extra" panose="05050102010205020202" pitchFamily="18" charset="2"/>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MT Extra" panose="05050102010205020202" pitchFamily="18" charset="2"/>
                        </a:rPr>
                        <a:t></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MT Extra" panose="05050102010205020202" pitchFamily="18" charset="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57150" cap="flat" cmpd="sng" algn="ctr">
                      <a:solidFill>
                        <a:srgbClr val="00CC9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606425">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rgbClr val="000000"/>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mm+1</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57150" cap="flat" cmpd="sng" algn="ctr">
                      <a:solidFill>
                        <a:srgbClr val="00CC9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mm+2</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solidFill>
                      <a:srgbClr val="FFC000"/>
                    </a:solidFill>
                  </a:tcPr>
                </a:tc>
                <a:tc>
                  <a:txBody>
                    <a:bodyPr/>
                    <a:lstStyle>
                      <a:lvl1pPr eaLnBrk="0" hangingPunct="0">
                        <a:defRPr sz="2600">
                          <a:solidFill>
                            <a:schemeClr val="tx1"/>
                          </a:solidFill>
                          <a:latin typeface="Arial" panose="020B0604020202020204" pitchFamily="34" charset="0"/>
                          <a:ea typeface="宋体" panose="02010600030101010101" pitchFamily="2" charset="-122"/>
                        </a:defRPr>
                      </a:lvl1pPr>
                      <a:lvl2pPr marL="742950" indent="-285750" eaLnBrk="0" hangingPunct="0">
                        <a:buClr>
                          <a:schemeClr val="accent2"/>
                        </a:buClr>
                        <a:buSzPct val="60000"/>
                        <a:defRPr sz="22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buClr>
                          <a:schemeClr val="accent2"/>
                        </a:buClr>
                        <a:buSzPct val="70000"/>
                        <a:defRPr>
                          <a:solidFill>
                            <a:schemeClr val="tx1"/>
                          </a:solidFill>
                          <a:latin typeface="Arial" panose="020B0604020202020204" pitchFamily="34" charset="0"/>
                          <a:ea typeface="宋体" panose="02010600030101010101" pitchFamily="2" charset="-122"/>
                        </a:defRPr>
                      </a:lvl4pPr>
                      <a:lvl5pPr marL="2057400" indent="-228600" eaLnBrk="0" hangingPunct="0">
                        <a:buSzPct val="75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mn</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5" marB="46805" anchor="ctr" anchorCtr="1" horzOverflow="overflow">
                    <a:lnL w="12700" cap="flat" cmpd="sng" algn="ctr">
                      <a:solidFill>
                        <a:schemeClr val="tx1"/>
                      </a:solidFill>
                      <a:prstDash val="solid"/>
                      <a:round/>
                      <a:headEnd type="none" w="med" len="med"/>
                      <a:tailEnd type="none" w="med" len="med"/>
                    </a:lnL>
                    <a:lnR w="57150" cap="flat" cmpd="sng" algn="ctr">
                      <a:solidFill>
                        <a:srgbClr val="00CC99"/>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CC99"/>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32772" name="Object 2"/>
          <p:cNvGraphicFramePr>
            <a:graphicFrameLocks noChangeAspect="1"/>
          </p:cNvGraphicFramePr>
          <p:nvPr/>
        </p:nvGraphicFramePr>
        <p:xfrm>
          <a:off x="5868035" y="4024630"/>
          <a:ext cx="2150110" cy="846455"/>
        </p:xfrm>
        <a:graphic>
          <a:graphicData uri="http://schemas.openxmlformats.org/presentationml/2006/ole">
            <mc:AlternateContent xmlns:mc="http://schemas.openxmlformats.org/markup-compatibility/2006">
              <mc:Choice xmlns:v="urn:schemas-microsoft-com:vml" Requires="v">
                <p:oleObj spid="_x0000_s3084" name="" r:id="rId3" imgW="1256665" imgH="482600" progId="Equation.3">
                  <p:embed/>
                </p:oleObj>
              </mc:Choice>
              <mc:Fallback>
                <p:oleObj name="" r:id="rId3" imgW="1256665" imgH="482600" progId="Equation.3">
                  <p:embed/>
                  <p:pic>
                    <p:nvPicPr>
                      <p:cNvPr id="0" name="图片 3083"/>
                      <p:cNvPicPr/>
                      <p:nvPr/>
                    </p:nvPicPr>
                    <p:blipFill>
                      <a:blip r:embed="rId4"/>
                      <a:stretch>
                        <a:fillRect/>
                      </a:stretch>
                    </p:blipFill>
                    <p:spPr>
                      <a:xfrm>
                        <a:off x="5868035" y="4024630"/>
                        <a:ext cx="2150110" cy="846455"/>
                      </a:xfrm>
                      <a:prstGeom prst="rect">
                        <a:avLst/>
                      </a:prstGeom>
                      <a:noFill/>
                      <a:ln w="38100">
                        <a:noFill/>
                        <a:miter/>
                      </a:ln>
                    </p:spPr>
                  </p:pic>
                </p:oleObj>
              </mc:Fallback>
            </mc:AlternateContent>
          </a:graphicData>
        </a:graphic>
      </p:graphicFrame>
      <p:graphicFrame>
        <p:nvGraphicFramePr>
          <p:cNvPr id="32774" name="Object 3"/>
          <p:cNvGraphicFramePr>
            <a:graphicFrameLocks noChangeAspect="1"/>
          </p:cNvGraphicFramePr>
          <p:nvPr/>
        </p:nvGraphicFramePr>
        <p:xfrm>
          <a:off x="3984625" y="5203825"/>
          <a:ext cx="1932305" cy="448945"/>
        </p:xfrm>
        <a:graphic>
          <a:graphicData uri="http://schemas.openxmlformats.org/presentationml/2006/ole">
            <mc:AlternateContent xmlns:mc="http://schemas.openxmlformats.org/markup-compatibility/2006">
              <mc:Choice xmlns:v="urn:schemas-microsoft-com:vml" Requires="v">
                <p:oleObj spid="_x0000_s3081" name="" r:id="rId5" imgW="1066800" imgH="241300" progId="Equation.3">
                  <p:embed/>
                </p:oleObj>
              </mc:Choice>
              <mc:Fallback>
                <p:oleObj name="" r:id="rId5" imgW="1066800" imgH="241300" progId="Equation.3">
                  <p:embed/>
                  <p:pic>
                    <p:nvPicPr>
                      <p:cNvPr id="0" name="图片 3080"/>
                      <p:cNvPicPr/>
                      <p:nvPr/>
                    </p:nvPicPr>
                    <p:blipFill>
                      <a:blip r:embed="rId6"/>
                      <a:stretch>
                        <a:fillRect/>
                      </a:stretch>
                    </p:blipFill>
                    <p:spPr>
                      <a:xfrm>
                        <a:off x="3984625" y="5203825"/>
                        <a:ext cx="1932305" cy="448945"/>
                      </a:xfrm>
                      <a:prstGeom prst="rect">
                        <a:avLst/>
                      </a:prstGeom>
                      <a:noFill/>
                      <a:ln w="38100">
                        <a:noFill/>
                        <a:miter/>
                      </a:ln>
                    </p:spPr>
                  </p:pic>
                </p:oleObj>
              </mc:Fallback>
            </mc:AlternateContent>
          </a:graphicData>
        </a:graphic>
      </p:graphicFrame>
      <p:graphicFrame>
        <p:nvGraphicFramePr>
          <p:cNvPr id="32776" name="Object 4"/>
          <p:cNvGraphicFramePr>
            <a:graphicFrameLocks noChangeAspect="1"/>
          </p:cNvGraphicFramePr>
          <p:nvPr/>
        </p:nvGraphicFramePr>
        <p:xfrm>
          <a:off x="4314190" y="5652770"/>
          <a:ext cx="2056765" cy="457200"/>
        </p:xfrm>
        <a:graphic>
          <a:graphicData uri="http://schemas.openxmlformats.org/presentationml/2006/ole">
            <mc:AlternateContent xmlns:mc="http://schemas.openxmlformats.org/markup-compatibility/2006">
              <mc:Choice xmlns:v="urn:schemas-microsoft-com:vml" Requires="v">
                <p:oleObj spid="_x0000_s3082" name="" r:id="rId7" imgW="1117600" imgH="241300" progId="Equation.3">
                  <p:embed/>
                </p:oleObj>
              </mc:Choice>
              <mc:Fallback>
                <p:oleObj name="" r:id="rId7" imgW="1117600" imgH="241300" progId="Equation.3">
                  <p:embed/>
                  <p:pic>
                    <p:nvPicPr>
                      <p:cNvPr id="0" name="图片 3081"/>
                      <p:cNvPicPr/>
                      <p:nvPr/>
                    </p:nvPicPr>
                    <p:blipFill>
                      <a:blip r:embed="rId8"/>
                      <a:stretch>
                        <a:fillRect/>
                      </a:stretch>
                    </p:blipFill>
                    <p:spPr>
                      <a:xfrm>
                        <a:off x="4314190" y="5652770"/>
                        <a:ext cx="2056765" cy="457200"/>
                      </a:xfrm>
                      <a:prstGeom prst="rect">
                        <a:avLst/>
                      </a:prstGeom>
                      <a:noFill/>
                      <a:ln w="38100">
                        <a:noFill/>
                        <a:miter/>
                      </a:ln>
                    </p:spPr>
                  </p:pic>
                </p:oleObj>
              </mc:Fallback>
            </mc:AlternateContent>
          </a:graphicData>
        </a:graphic>
      </p:graphicFrame>
    </p:spTree>
    <p:custDataLst>
      <p:tags r:id="rId9"/>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4578" name="Rectangle 3"/>
          <p:cNvSpPr>
            <a:spLocks noGrp="1"/>
          </p:cNvSpPr>
          <p:nvPr>
            <p:ph idx="1"/>
          </p:nvPr>
        </p:nvSpPr>
        <p:spPr>
          <a:xfrm>
            <a:off x="426720" y="1659255"/>
            <a:ext cx="11184890" cy="3371850"/>
          </a:xfrm>
        </p:spPr>
        <p:txBody>
          <a:bodyPr vert="horz" wrap="square" lIns="91440" tIns="45720" rIns="91440" bIns="45720" anchor="t" anchorCtr="0">
            <a:noAutofit/>
          </a:bodyPr>
          <a:p>
            <a:pPr>
              <a:lnSpc>
                <a:spcPct val="130000"/>
              </a:lnSpc>
              <a:spcBef>
                <a:spcPct val="20000"/>
              </a:spcBef>
              <a:buClr>
                <a:schemeClr val="accent1"/>
              </a:buClr>
              <a:buSzPct val="65000"/>
              <a:buFont typeface="Wingdings" panose="05000000000000000000" pitchFamily="2" charset="2"/>
              <a:buChar char="n"/>
            </a:pP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步骤</a:t>
            </a:r>
            <a:r>
              <a:rPr lang="zh-CN" altLang="en-US" sz="2400"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3</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：转轴变换。</a:t>
            </a:r>
            <a:endPar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新单纯形表中各元素变换如下。</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a:lnSpc>
                <a:spcPct val="130000"/>
              </a:lnSpc>
              <a:spcBef>
                <a:spcPct val="20000"/>
              </a:spcBef>
              <a:buClr>
                <a:schemeClr val="accent1"/>
              </a:buClr>
              <a:buSzPct val="65000"/>
              <a:buFont typeface="Wingdings" panose="05000000000000000000" pitchFamily="2" charset="2"/>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a:lnSpc>
                <a:spcPct val="130000"/>
              </a:lnSpc>
              <a:spcBef>
                <a:spcPct val="20000"/>
              </a:spcBef>
              <a:buClr>
                <a:schemeClr val="accent1"/>
              </a:buClr>
              <a:buSzPct val="65000"/>
              <a:buFont typeface="Wingdings" panose="05000000000000000000" pitchFamily="2" charset="2"/>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a:lnSpc>
                <a:spcPct val="130000"/>
              </a:lnSpc>
              <a:spcBef>
                <a:spcPct val="20000"/>
              </a:spcBef>
              <a:buClr>
                <a:schemeClr val="accent1"/>
              </a:buClr>
              <a:buSzPct val="65000"/>
              <a:buFont typeface="Wingdings" panose="05000000000000000000" pitchFamily="2" charset="2"/>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a:lnSpc>
                <a:spcPct val="130000"/>
              </a:lnSpc>
              <a:spcBef>
                <a:spcPct val="20000"/>
              </a:spcBef>
              <a:buClr>
                <a:schemeClr val="accent1"/>
              </a:buClr>
              <a:buSzPct val="65000"/>
              <a:buFont typeface="Wingdings" panose="05000000000000000000" pitchFamily="2" charset="2"/>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a:lnSpc>
                <a:spcPct val="130000"/>
              </a:lnSpc>
              <a:spcBef>
                <a:spcPct val="20000"/>
              </a:spcBef>
              <a:buClr>
                <a:schemeClr val="accent1"/>
              </a:buClr>
              <a:buSzPct val="65000"/>
              <a:buFont typeface="Wingdings" panose="05000000000000000000" pitchFamily="2" charset="2"/>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a:lnSpc>
                <a:spcPct val="130000"/>
              </a:lnSpc>
              <a:spcBef>
                <a:spcPct val="20000"/>
              </a:spcBef>
              <a:buClr>
                <a:schemeClr val="accent1"/>
              </a:buClr>
              <a:buSzPct val="65000"/>
              <a:buFont typeface="Wingdings" panose="05000000000000000000" pitchFamily="2" charset="2"/>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algn="l">
              <a:lnSpc>
                <a:spcPct val="130000"/>
              </a:lnSpc>
              <a:spcBef>
                <a:spcPct val="20000"/>
              </a:spcBef>
              <a:buClr>
                <a:schemeClr val="accent1"/>
              </a:buClr>
              <a:buSzPct val="65000"/>
              <a:buFont typeface="Wingdings" panose="05000000000000000000" pitchFamily="2" charset="2"/>
              <a:buChar char="n"/>
            </a:pP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步骤4：转步骤1。</a:t>
            </a:r>
            <a:endPar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30000"/>
              </a:lnSpc>
              <a:spcBef>
                <a:spcPct val="20000"/>
              </a:spcBef>
              <a:buClr>
                <a:schemeClr val="accent1"/>
              </a:buClr>
              <a:buSzPct val="65000"/>
              <a:buFont typeface="Wingdings" panose="05000000000000000000" pitchFamily="2" charset="2"/>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l">
              <a:lnSpc>
                <a:spcPct val="150000"/>
              </a:lnSpc>
              <a:spcBef>
                <a:spcPts val="0"/>
              </a:spcBef>
              <a:buClr>
                <a:schemeClr val="accent1"/>
              </a:buClr>
              <a:buSzPct val="65000"/>
              <a:buFont typeface="Wingdings" panose="05000000000000000000" charset="0"/>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单纯形算法计算</a:t>
            </a:r>
            <a:r>
              <a:rPr lang="zh-CN" altLang="en-US" sz="2800" b="1" noProof="0" dirty="0">
                <a:ln>
                  <a:noFill/>
                </a:ln>
                <a:solidFill>
                  <a:schemeClr val="folHlink"/>
                </a:solidFill>
                <a:effectLst/>
                <a:uLnTx/>
                <a:uFillTx/>
                <a:latin typeface="+mj-ea"/>
                <a:ea typeface="+mj-ea"/>
                <a:cs typeface="+mj-ea"/>
                <a:sym typeface="+mn-ea"/>
              </a:rPr>
              <a:t>步骤</a:t>
            </a:r>
            <a:endParaRPr lang="zh-CN" altLang="en-US" sz="2800" b="1" noProof="0" dirty="0">
              <a:ln>
                <a:noFill/>
              </a:ln>
              <a:solidFill>
                <a:schemeClr val="folHlink"/>
              </a:solidFill>
              <a:effectLst/>
              <a:uLnTx/>
              <a:uFillTx/>
              <a:latin typeface="+mj-ea"/>
              <a:ea typeface="+mj-ea"/>
              <a:cs typeface="+mj-ea"/>
              <a:sym typeface="+mn-ea"/>
            </a:endParaRPr>
          </a:p>
        </p:txBody>
      </p:sp>
      <p:graphicFrame>
        <p:nvGraphicFramePr>
          <p:cNvPr id="33795" name="Object 2"/>
          <p:cNvGraphicFramePr>
            <a:graphicFrameLocks noChangeAspect="1"/>
          </p:cNvGraphicFramePr>
          <p:nvPr/>
        </p:nvGraphicFramePr>
        <p:xfrm>
          <a:off x="426720" y="2881630"/>
          <a:ext cx="3382963" cy="1500188"/>
        </p:xfrm>
        <a:graphic>
          <a:graphicData uri="http://schemas.openxmlformats.org/presentationml/2006/ole">
            <mc:AlternateContent xmlns:mc="http://schemas.openxmlformats.org/markup-compatibility/2006">
              <mc:Choice xmlns:v="urn:schemas-microsoft-com:vml" Requires="v">
                <p:oleObj spid="_x0000_s3083" name="" r:id="rId1" imgW="1600200" imgH="914400" progId="Equation.3">
                  <p:embed/>
                </p:oleObj>
              </mc:Choice>
              <mc:Fallback>
                <p:oleObj name="" r:id="rId1" imgW="1600200" imgH="914400" progId="Equation.3">
                  <p:embed/>
                  <p:pic>
                    <p:nvPicPr>
                      <p:cNvPr id="0" name="图片 3082"/>
                      <p:cNvPicPr/>
                      <p:nvPr/>
                    </p:nvPicPr>
                    <p:blipFill>
                      <a:blip r:embed="rId2"/>
                      <a:stretch>
                        <a:fillRect/>
                      </a:stretch>
                    </p:blipFill>
                    <p:spPr>
                      <a:xfrm>
                        <a:off x="426720" y="2881630"/>
                        <a:ext cx="3382963" cy="1500188"/>
                      </a:xfrm>
                      <a:prstGeom prst="rect">
                        <a:avLst/>
                      </a:prstGeom>
                      <a:noFill/>
                      <a:ln w="38100">
                        <a:noFill/>
                        <a:miter/>
                      </a:ln>
                    </p:spPr>
                  </p:pic>
                </p:oleObj>
              </mc:Fallback>
            </mc:AlternateContent>
          </a:graphicData>
        </a:graphic>
      </p:graphicFrame>
      <p:graphicFrame>
        <p:nvGraphicFramePr>
          <p:cNvPr id="33797" name="Object 3"/>
          <p:cNvGraphicFramePr>
            <a:graphicFrameLocks noChangeAspect="1"/>
          </p:cNvGraphicFramePr>
          <p:nvPr/>
        </p:nvGraphicFramePr>
        <p:xfrm>
          <a:off x="4482465" y="2799080"/>
          <a:ext cx="4097338" cy="1665288"/>
        </p:xfrm>
        <a:graphic>
          <a:graphicData uri="http://schemas.openxmlformats.org/presentationml/2006/ole">
            <mc:AlternateContent xmlns:mc="http://schemas.openxmlformats.org/markup-compatibility/2006">
              <mc:Choice xmlns:v="urn:schemas-microsoft-com:vml" Requires="v">
                <p:oleObj spid="_x0000_s3086" name="" r:id="rId3" imgW="2235200" imgH="939800" progId="Equation.3">
                  <p:embed/>
                </p:oleObj>
              </mc:Choice>
              <mc:Fallback>
                <p:oleObj name="" r:id="rId3" imgW="2235200" imgH="939800" progId="Equation.3">
                  <p:embed/>
                  <p:pic>
                    <p:nvPicPr>
                      <p:cNvPr id="0" name="图片 3085"/>
                      <p:cNvPicPr/>
                      <p:nvPr/>
                    </p:nvPicPr>
                    <p:blipFill>
                      <a:blip r:embed="rId4"/>
                      <a:stretch>
                        <a:fillRect/>
                      </a:stretch>
                    </p:blipFill>
                    <p:spPr>
                      <a:xfrm>
                        <a:off x="4482465" y="2799080"/>
                        <a:ext cx="4097338" cy="1665288"/>
                      </a:xfrm>
                      <a:prstGeom prst="rect">
                        <a:avLst/>
                      </a:prstGeom>
                      <a:noFill/>
                      <a:ln w="38100">
                        <a:noFill/>
                        <a:miter/>
                      </a:ln>
                    </p:spPr>
                  </p:pic>
                </p:oleObj>
              </mc:Fallback>
            </mc:AlternateContent>
          </a:graphicData>
        </a:graphic>
      </p:graphicFrame>
      <p:graphicFrame>
        <p:nvGraphicFramePr>
          <p:cNvPr id="33799" name="Object 4"/>
          <p:cNvGraphicFramePr>
            <a:graphicFrameLocks noChangeAspect="1"/>
          </p:cNvGraphicFramePr>
          <p:nvPr/>
        </p:nvGraphicFramePr>
        <p:xfrm>
          <a:off x="426720" y="4464685"/>
          <a:ext cx="2740025" cy="1582738"/>
        </p:xfrm>
        <a:graphic>
          <a:graphicData uri="http://schemas.openxmlformats.org/presentationml/2006/ole">
            <mc:AlternateContent xmlns:mc="http://schemas.openxmlformats.org/markup-compatibility/2006">
              <mc:Choice xmlns:v="urn:schemas-microsoft-com:vml" Requires="v">
                <p:oleObj spid="_x0000_s3087" name="" r:id="rId5" imgW="1269365" imgH="939165" progId="Equation.3">
                  <p:embed/>
                </p:oleObj>
              </mc:Choice>
              <mc:Fallback>
                <p:oleObj name="" r:id="rId5" imgW="1269365" imgH="939165" progId="Equation.3">
                  <p:embed/>
                  <p:pic>
                    <p:nvPicPr>
                      <p:cNvPr id="0" name="图片 3086"/>
                      <p:cNvPicPr/>
                      <p:nvPr/>
                    </p:nvPicPr>
                    <p:blipFill>
                      <a:blip r:embed="rId6"/>
                      <a:stretch>
                        <a:fillRect/>
                      </a:stretch>
                    </p:blipFill>
                    <p:spPr>
                      <a:xfrm>
                        <a:off x="426720" y="4464685"/>
                        <a:ext cx="2740025" cy="1582738"/>
                      </a:xfrm>
                      <a:prstGeom prst="rect">
                        <a:avLst/>
                      </a:prstGeom>
                      <a:noFill/>
                      <a:ln w="38100">
                        <a:noFill/>
                        <a:miter/>
                      </a:ln>
                    </p:spPr>
                  </p:pic>
                </p:oleObj>
              </mc:Fallback>
            </mc:AlternateContent>
          </a:graphicData>
        </a:graphic>
      </p:graphicFrame>
      <p:graphicFrame>
        <p:nvGraphicFramePr>
          <p:cNvPr id="33801" name="Object 5"/>
          <p:cNvGraphicFramePr>
            <a:graphicFrameLocks noChangeAspect="1"/>
          </p:cNvGraphicFramePr>
          <p:nvPr/>
        </p:nvGraphicFramePr>
        <p:xfrm>
          <a:off x="4475480" y="4570730"/>
          <a:ext cx="3240088" cy="2000250"/>
        </p:xfrm>
        <a:graphic>
          <a:graphicData uri="http://schemas.openxmlformats.org/presentationml/2006/ole">
            <mc:AlternateContent xmlns:mc="http://schemas.openxmlformats.org/markup-compatibility/2006">
              <mc:Choice xmlns:v="urn:schemas-microsoft-com:vml" Requires="v">
                <p:oleObj spid="_x0000_s3088" name="" r:id="rId7" imgW="1587500" imgH="914400" progId="Equation.3">
                  <p:embed/>
                </p:oleObj>
              </mc:Choice>
              <mc:Fallback>
                <p:oleObj name="" r:id="rId7" imgW="1587500" imgH="914400" progId="Equation.3">
                  <p:embed/>
                  <p:pic>
                    <p:nvPicPr>
                      <p:cNvPr id="0" name="图片 3087"/>
                      <p:cNvPicPr/>
                      <p:nvPr/>
                    </p:nvPicPr>
                    <p:blipFill>
                      <a:blip r:embed="rId8"/>
                      <a:stretch>
                        <a:fillRect/>
                      </a:stretch>
                    </p:blipFill>
                    <p:spPr>
                      <a:xfrm>
                        <a:off x="4475480" y="4570730"/>
                        <a:ext cx="3240088" cy="2000250"/>
                      </a:xfrm>
                      <a:prstGeom prst="rect">
                        <a:avLst/>
                      </a:prstGeom>
                      <a:noFill/>
                      <a:ln w="38100">
                        <a:noFill/>
                        <a:miter/>
                      </a:ln>
                    </p:spPr>
                  </p:pic>
                </p:oleObj>
              </mc:Fallback>
            </mc:AlternateContent>
          </a:graphicData>
        </a:graphic>
      </p:graphicFrame>
    </p:spTree>
    <p:custDataLst>
      <p:tags r:id="rId9"/>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单纯形法</a:t>
            </a:r>
            <a:r>
              <a:rPr lang="zh-CN" altLang="en-US" sz="2800" b="1" noProof="0" dirty="0">
                <a:ln>
                  <a:noFill/>
                </a:ln>
                <a:solidFill>
                  <a:schemeClr val="folHlink"/>
                </a:solidFill>
                <a:effectLst/>
                <a:uLnTx/>
                <a:uFillTx/>
                <a:latin typeface="+mj-ea"/>
                <a:ea typeface="+mj-ea"/>
                <a:cs typeface="+mj-ea"/>
                <a:sym typeface="+mn-ea"/>
              </a:rPr>
              <a:t>思路</a:t>
            </a:r>
            <a:endParaRPr lang="zh-CN" altLang="en-US" sz="2800" b="1" noProof="0" dirty="0">
              <a:ln>
                <a:noFill/>
              </a:ln>
              <a:solidFill>
                <a:schemeClr val="folHlink"/>
              </a:solidFill>
              <a:effectLst/>
              <a:uLnTx/>
              <a:uFillTx/>
              <a:latin typeface="+mj-ea"/>
              <a:ea typeface="+mj-ea"/>
              <a:cs typeface="+mj-ea"/>
              <a:sym typeface="+mn-ea"/>
            </a:endParaRPr>
          </a:p>
        </p:txBody>
      </p:sp>
      <p:pic>
        <p:nvPicPr>
          <p:cNvPr id="34818" name="图片 3"/>
          <p:cNvPicPr>
            <a:picLocks noChangeAspect="1"/>
          </p:cNvPicPr>
          <p:nvPr/>
        </p:nvPicPr>
        <p:blipFill>
          <a:blip r:embed="rId1"/>
          <a:stretch>
            <a:fillRect/>
          </a:stretch>
        </p:blipFill>
        <p:spPr>
          <a:xfrm>
            <a:off x="2214245" y="1653540"/>
            <a:ext cx="7762875" cy="4846955"/>
          </a:xfrm>
          <a:prstGeom prst="rect">
            <a:avLst/>
          </a:prstGeom>
          <a:noFill/>
          <a:ln w="9525">
            <a:noFill/>
          </a:ln>
        </p:spPr>
      </p:pic>
    </p:spTree>
    <p:custDataLst>
      <p:tags r:id="rId2"/>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将一般问题转化为约束标准型</a:t>
            </a:r>
            <a:endParaRPr lang="zh-CN" altLang="en-US" sz="2800" b="1" noProof="0" dirty="0">
              <a:ln>
                <a:noFill/>
              </a:ln>
              <a:solidFill>
                <a:schemeClr val="folHlink"/>
              </a:solidFill>
              <a:effectLst/>
              <a:uLnTx/>
              <a:uFillTx/>
              <a:latin typeface="+mj-ea"/>
              <a:ea typeface="+mj-ea"/>
              <a:cs typeface="+mj-ea"/>
              <a:sym typeface="+mn-ea"/>
            </a:endParaRPr>
          </a:p>
        </p:txBody>
      </p:sp>
      <p:sp>
        <p:nvSpPr>
          <p:cNvPr id="2" name="文本框 1"/>
          <p:cNvSpPr txBox="1"/>
          <p:nvPr/>
        </p:nvSpPr>
        <p:spPr>
          <a:xfrm>
            <a:off x="426720" y="1762125"/>
            <a:ext cx="2854960" cy="570865"/>
          </a:xfrm>
          <a:prstGeom prst="rect">
            <a:avLst/>
          </a:prstGeom>
          <a:noFill/>
        </p:spPr>
        <p:txBody>
          <a:bodyPr wrap="none" rtlCol="0" anchor="t">
            <a:spAutoFit/>
          </a:bodyPr>
          <a:p>
            <a:pPr marL="228600" indent="-228600" algn="l">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线性规划标准形式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5842" name="内容占位符 3"/>
          <p:cNvPicPr>
            <a:picLocks noGrp="1" noChangeAspect="1"/>
          </p:cNvPicPr>
          <p:nvPr>
            <p:ph idx="1"/>
          </p:nvPr>
        </p:nvPicPr>
        <p:blipFill>
          <a:blip r:embed="rId1"/>
          <a:stretch>
            <a:fillRect/>
          </a:stretch>
        </p:blipFill>
        <p:spPr>
          <a:xfrm>
            <a:off x="3950335" y="1967865"/>
            <a:ext cx="4290060" cy="1969135"/>
          </a:xfrm>
        </p:spPr>
      </p:pic>
      <p:pic>
        <p:nvPicPr>
          <p:cNvPr id="35845" name="图片 7"/>
          <p:cNvPicPr>
            <a:picLocks noChangeAspect="1"/>
          </p:cNvPicPr>
          <p:nvPr/>
        </p:nvPicPr>
        <p:blipFill>
          <a:blip r:embed="rId2"/>
          <a:stretch>
            <a:fillRect/>
          </a:stretch>
        </p:blipFill>
        <p:spPr>
          <a:xfrm>
            <a:off x="2661603" y="4621530"/>
            <a:ext cx="6867525" cy="1790700"/>
          </a:xfrm>
          <a:prstGeom prst="rect">
            <a:avLst/>
          </a:prstGeom>
          <a:noFill/>
          <a:ln w="9525">
            <a:noFill/>
          </a:ln>
        </p:spPr>
      </p:pic>
      <p:sp>
        <p:nvSpPr>
          <p:cNvPr id="4" name="文本框 3"/>
          <p:cNvSpPr txBox="1"/>
          <p:nvPr/>
        </p:nvSpPr>
        <p:spPr>
          <a:xfrm>
            <a:off x="426720" y="3805555"/>
            <a:ext cx="2549525" cy="570865"/>
          </a:xfrm>
          <a:prstGeom prst="rect">
            <a:avLst/>
          </a:prstGeom>
          <a:noFill/>
        </p:spPr>
        <p:txBody>
          <a:bodyPr wrap="none" rtlCol="0" anchor="t">
            <a:spAutoFit/>
          </a:bodyPr>
          <a:p>
            <a:pPr marL="228600" indent="-228600" algn="l">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目标函数的转换</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3"/>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5733415"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8.1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问题</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5604" name="Text Box 5"/>
          <p:cNvSpPr txBox="1"/>
          <p:nvPr/>
        </p:nvSpPr>
        <p:spPr>
          <a:xfrm>
            <a:off x="426720" y="1014730"/>
            <a:ext cx="11635740" cy="1753235"/>
          </a:xfrm>
          <a:prstGeom prst="rect">
            <a:avLst/>
          </a:prstGeom>
          <a:noFill/>
          <a:ln w="6350">
            <a:noFill/>
          </a:ln>
        </p:spPr>
        <p:txBody>
          <a:bodyPr wrap="square" anchor="t" anchorCtr="0">
            <a:spAutoFit/>
          </a:bodyPr>
          <a:p>
            <a:pPr marL="342900" indent="-342900" algn="l" fontAlgn="auto">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某企业计划生产甲、乙两种产品。这些产品分别要在A、B、C、D、四种不同的设备上加工。按工艺资料规定，单件产品在不同设备上加工所需要的台时如下表所示，企业决策者应如何安排生产计划，使企业总的利润最大?</a:t>
            </a:r>
            <a:endParaRPr lang="zh-CN" altLang="en-US" sz="2400" b="1" dirty="0">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9219" name="内容占位符 6"/>
          <p:cNvPicPr>
            <a:picLocks noGrp="1" noChangeAspect="1"/>
          </p:cNvPicPr>
          <p:nvPr>
            <p:ph idx="1"/>
            <p:custDataLst>
              <p:tags r:id="rId1"/>
            </p:custDataLst>
          </p:nvPr>
        </p:nvPicPr>
        <p:blipFill>
          <a:blip r:embed="rId2"/>
          <a:stretch>
            <a:fillRect/>
          </a:stretch>
        </p:blipFill>
        <p:spPr>
          <a:xfrm>
            <a:off x="2804478" y="2767965"/>
            <a:ext cx="6581775" cy="2033588"/>
          </a:xfrm>
        </p:spPr>
      </p:pic>
      <p:pic>
        <p:nvPicPr>
          <p:cNvPr id="8" name="图片 7"/>
          <p:cNvPicPr>
            <a:picLocks noChangeAspect="1"/>
          </p:cNvPicPr>
          <p:nvPr/>
        </p:nvPicPr>
        <p:blipFill>
          <a:blip r:embed="rId3"/>
          <a:stretch>
            <a:fillRect/>
          </a:stretch>
        </p:blipFill>
        <p:spPr>
          <a:xfrm>
            <a:off x="6503035" y="4994275"/>
            <a:ext cx="2260600" cy="1863725"/>
          </a:xfrm>
          <a:prstGeom prst="rect">
            <a:avLst/>
          </a:prstGeom>
          <a:noFill/>
          <a:ln w="9525">
            <a:noFill/>
          </a:ln>
        </p:spPr>
      </p:pic>
      <p:sp>
        <p:nvSpPr>
          <p:cNvPr id="9" name="文本框 8"/>
          <p:cNvSpPr txBox="1"/>
          <p:nvPr/>
        </p:nvSpPr>
        <p:spPr>
          <a:xfrm>
            <a:off x="3296285" y="5603240"/>
            <a:ext cx="2494280" cy="645160"/>
          </a:xfrm>
          <a:prstGeom prst="rect">
            <a:avLst/>
          </a:prstGeom>
          <a:noFill/>
          <a:ln w="9525">
            <a:noFill/>
          </a:ln>
        </p:spPr>
        <p:txBody>
          <a:bodyPr wrap="square" anchor="t" anchorCtr="0">
            <a:spAutoFit/>
          </a:bodyPr>
          <a:p>
            <a:r>
              <a:rPr lang="zh-CN" altLang="en-US" sz="1800" b="1">
                <a:latin typeface="华文楷体" panose="02010600040101010101" pitchFamily="2" charset="-122"/>
                <a:ea typeface="华文楷体" panose="02010600040101010101" pitchFamily="2" charset="-122"/>
                <a:cs typeface="华文楷体" panose="02010600040101010101" pitchFamily="2" charset="-122"/>
              </a:rPr>
              <a:t>设x1 、x2 分别为甲、乙两种产品的产量</a:t>
            </a:r>
            <a:endParaRPr lang="zh-CN" altLang="en-US" sz="1800" b="1">
              <a:latin typeface="华文楷体" panose="02010600040101010101" pitchFamily="2" charset="-122"/>
              <a:ea typeface="华文楷体" panose="02010600040101010101" pitchFamily="2" charset="-122"/>
              <a:cs typeface="华文楷体" panose="02010600040101010101" pitchFamily="2"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将一般问题转化为约束标准型</a:t>
            </a:r>
            <a:endParaRPr lang="zh-CN" altLang="en-US" sz="2800" b="1" noProof="0" dirty="0">
              <a:ln>
                <a:noFill/>
              </a:ln>
              <a:solidFill>
                <a:schemeClr val="folHlink"/>
              </a:solidFill>
              <a:effectLst/>
              <a:uLnTx/>
              <a:uFillTx/>
              <a:latin typeface="+mj-ea"/>
              <a:ea typeface="+mj-ea"/>
              <a:cs typeface="+mj-ea"/>
              <a:sym typeface="+mn-ea"/>
            </a:endParaRPr>
          </a:p>
        </p:txBody>
      </p:sp>
      <p:pic>
        <p:nvPicPr>
          <p:cNvPr id="35842" name="内容占位符 3"/>
          <p:cNvPicPr>
            <a:picLocks noGrp="1" noChangeAspect="1"/>
          </p:cNvPicPr>
          <p:nvPr>
            <p:ph idx="1"/>
          </p:nvPr>
        </p:nvPicPr>
        <p:blipFill>
          <a:blip r:embed="rId1"/>
          <a:stretch>
            <a:fillRect/>
          </a:stretch>
        </p:blipFill>
        <p:spPr>
          <a:xfrm>
            <a:off x="3950970" y="1758950"/>
            <a:ext cx="4290060" cy="1969135"/>
          </a:xfrm>
        </p:spPr>
      </p:pic>
      <p:sp>
        <p:nvSpPr>
          <p:cNvPr id="4" name="文本框 3"/>
          <p:cNvSpPr txBox="1"/>
          <p:nvPr/>
        </p:nvSpPr>
        <p:spPr>
          <a:xfrm>
            <a:off x="426720" y="3728085"/>
            <a:ext cx="1938655" cy="570865"/>
          </a:xfrm>
          <a:prstGeom prst="rect">
            <a:avLst/>
          </a:prstGeom>
          <a:noFill/>
        </p:spPr>
        <p:txBody>
          <a:bodyPr wrap="none" rtlCol="0" anchor="t">
            <a:spAutoFit/>
          </a:bodyPr>
          <a:p>
            <a:pPr marL="228600" indent="-228600" algn="l">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变量的</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变换</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7893" name="图片 10"/>
          <p:cNvPicPr>
            <a:picLocks noChangeAspect="1"/>
          </p:cNvPicPr>
          <p:nvPr>
            <p:custDataLst>
              <p:tags r:id="rId2"/>
            </p:custDataLst>
          </p:nvPr>
        </p:nvPicPr>
        <p:blipFill>
          <a:blip r:embed="rId3"/>
          <a:stretch>
            <a:fillRect/>
          </a:stretch>
        </p:blipFill>
        <p:spPr>
          <a:xfrm>
            <a:off x="3927475" y="4157345"/>
            <a:ext cx="4337685" cy="1162685"/>
          </a:xfrm>
          <a:prstGeom prst="rect">
            <a:avLst/>
          </a:prstGeom>
          <a:noFill/>
          <a:ln w="9525">
            <a:noFill/>
          </a:ln>
        </p:spPr>
      </p:pic>
      <p:pic>
        <p:nvPicPr>
          <p:cNvPr id="37892" name="图片 9"/>
          <p:cNvPicPr>
            <a:picLocks noChangeAspect="1"/>
          </p:cNvPicPr>
          <p:nvPr/>
        </p:nvPicPr>
        <p:blipFill>
          <a:blip r:embed="rId4"/>
          <a:stretch>
            <a:fillRect/>
          </a:stretch>
        </p:blipFill>
        <p:spPr>
          <a:xfrm>
            <a:off x="2319655" y="5541645"/>
            <a:ext cx="7552690" cy="1067435"/>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blinds(horizontal)">
                                      <p:cBhvr>
                                        <p:cTn id="7" dur="500"/>
                                        <p:tgtEl>
                                          <p:spTgt spid="378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blinds(horizontal)">
                                      <p:cBhvr>
                                        <p:cTn id="12"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将一般问题转化为约束标准型</a:t>
            </a:r>
            <a:endParaRPr lang="zh-CN" altLang="en-US" sz="2800" b="1" noProof="0" dirty="0">
              <a:ln>
                <a:noFill/>
              </a:ln>
              <a:solidFill>
                <a:schemeClr val="folHlink"/>
              </a:solidFill>
              <a:effectLst/>
              <a:uLnTx/>
              <a:uFillTx/>
              <a:latin typeface="+mj-ea"/>
              <a:ea typeface="+mj-ea"/>
              <a:cs typeface="+mj-ea"/>
              <a:sym typeface="+mn-ea"/>
            </a:endParaRPr>
          </a:p>
        </p:txBody>
      </p:sp>
      <p:pic>
        <p:nvPicPr>
          <p:cNvPr id="35842" name="内容占位符 3"/>
          <p:cNvPicPr>
            <a:picLocks noGrp="1" noChangeAspect="1"/>
          </p:cNvPicPr>
          <p:nvPr>
            <p:ph idx="1"/>
          </p:nvPr>
        </p:nvPicPr>
        <p:blipFill>
          <a:blip r:embed="rId1"/>
          <a:stretch>
            <a:fillRect/>
          </a:stretch>
        </p:blipFill>
        <p:spPr>
          <a:xfrm>
            <a:off x="4351020" y="1544320"/>
            <a:ext cx="3489325" cy="1601470"/>
          </a:xfrm>
        </p:spPr>
      </p:pic>
      <mc:AlternateContent xmlns:mc="http://schemas.openxmlformats.org/markup-compatibility/2006">
        <mc:Choice xmlns:a14="http://schemas.microsoft.com/office/drawing/2010/main" Requires="a14">
          <p:sp>
            <p:nvSpPr>
              <p:cNvPr id="4" name="文本框 3"/>
              <p:cNvSpPr txBox="1"/>
              <p:nvPr/>
            </p:nvSpPr>
            <p:spPr>
              <a:xfrm>
                <a:off x="426720" y="2550795"/>
                <a:ext cx="11712575" cy="3337560"/>
              </a:xfrm>
              <a:prstGeom prst="rect">
                <a:avLst/>
              </a:prstGeom>
              <a:noFill/>
            </p:spPr>
            <p:txBody>
              <a:bodyPr wrap="square" rtlCol="0" anchor="t">
                <a:spAutoFit/>
              </a:bodyPr>
              <a:p>
                <a:pPr marL="228600" indent="-228600" algn="l">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宋体" panose="02010600030101010101" pitchFamily="2" charset="-122"/>
                  </a:rPr>
                  <a:t>约束方程的变换</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宋体" panose="02010600030101010101" pitchFamily="2" charset="-122"/>
                </a:endParaRPr>
              </a:p>
              <a:p>
                <a:pPr marL="228600" marR="0" indent="-228600" algn="l" defTabSz="914400" rtl="0" latinLnBrk="0">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引入</a:t>
                </a:r>
                <a:r>
                  <a:rPr lang="zh-CN" altLang="en-US" sz="2400" b="1" dirty="0">
                    <a:solidFill>
                      <a:schemeClr val="accent5"/>
                    </a:solidFill>
                    <a:latin typeface="Times New Roman" panose="02020603050405020304" pitchFamily="18" charset="0"/>
                    <a:ea typeface="华文楷体" panose="02010600040101010101" pitchFamily="2" charset="-122"/>
                    <a:cs typeface="Times New Roman" panose="02020603050405020304" pitchFamily="18" charset="0"/>
                    <a:sym typeface="+mn-ea"/>
                  </a:rPr>
                  <a:t>松弛变量</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，利用松弛变量的非负性，将不等式转化为等式。</a:t>
                </a:r>
                <a:endParaRPr kumimoji="0" lang="zh-CN" altLang="en-US" sz="2400" b="1" i="0" u="none" strike="noStrike" cap="none" spc="0" normalizeH="0" baseline="0" noProof="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marR="0" indent="-228600" algn="l" defTabSz="914400" rtl="0" latinLnBrk="0">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松驰变量记为</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𝑦</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𝑖</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，共有</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𝑚</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1</m:t>
                        </m:r>
                      </m:sub>
                    </m:s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m:t>
                    </m:r>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𝑚</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3</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个。</a:t>
                </a:r>
                <a:endParaRPr kumimoji="0" lang="zh-CN" altLang="en-US" sz="2400" b="1" i="0" u="none" strike="noStrike" cap="none" spc="0" normalizeH="0" baseline="0" noProof="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marR="0" indent="-228600" algn="l" defTabSz="914400" rtl="0" latinLnBrk="0">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在求解过程中，应当将松弛变量与原来变量同样对待。求解结束后，抛弃松弛变量。</a:t>
                </a:r>
                <a:endParaRPr kumimoji="0" lang="zh-CN" altLang="en-US" sz="2400" b="1" i="0" u="none" strike="noStrike" cap="none" spc="0" normalizeH="0" baseline="0" noProof="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marR="0" indent="-228600" algn="l" defTabSz="914400" rtl="0" latinLnBrk="0">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注意松弛变量前的符号由相应的原不等式的方向所确定。</a:t>
                </a:r>
                <a:endParaRPr kumimoji="0" lang="zh-CN" altLang="en-US" sz="2400" b="1" i="0" u="none" strike="noStrike" cap="none" spc="0" normalizeH="0" baseline="0" noProof="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a:lnSpc>
                    <a:spcPct val="130000"/>
                  </a:lnSpc>
                  <a:spcBef>
                    <a:spcPct val="20000"/>
                  </a:spcBef>
                  <a:buClr>
                    <a:schemeClr val="accent1"/>
                  </a:buClr>
                  <a:buSzPct val="65000"/>
                  <a:buFont typeface="Wingdings" panose="05000000000000000000" pitchFamily="2" charset="2"/>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26720" y="2550795"/>
                <a:ext cx="11712575" cy="3337560"/>
              </a:xfrm>
              <a:prstGeom prst="rect">
                <a:avLst/>
              </a:prstGeom>
              <a:blipFill rotWithShape="1">
                <a:blip r:embed="rId2"/>
                <a:stretch>
                  <a:fillRect/>
                </a:stretch>
              </a:blipFill>
            </p:spPr>
            <p:txBody>
              <a:bodyPr/>
              <a:lstStyle/>
              <a:p>
                <a:r>
                  <a:rPr lang="zh-CN" altLang="en-US">
                    <a:noFill/>
                  </a:rPr>
                  <a:t> </a:t>
                </a:r>
              </a:p>
            </p:txBody>
          </p:sp>
        </mc:Fallback>
      </mc:AlternateContent>
      <p:pic>
        <p:nvPicPr>
          <p:cNvPr id="39943" name="图片 1"/>
          <p:cNvPicPr>
            <a:picLocks noChangeAspect="1"/>
          </p:cNvPicPr>
          <p:nvPr/>
        </p:nvPicPr>
        <p:blipFill>
          <a:blip r:embed="rId3"/>
          <a:stretch>
            <a:fillRect/>
          </a:stretch>
        </p:blipFill>
        <p:spPr>
          <a:xfrm>
            <a:off x="3282315" y="5344160"/>
            <a:ext cx="5627370" cy="544195"/>
          </a:xfrm>
          <a:prstGeom prst="rect">
            <a:avLst/>
          </a:prstGeom>
          <a:noFill/>
          <a:ln w="9525">
            <a:noFill/>
          </a:ln>
        </p:spPr>
      </p:pic>
      <p:pic>
        <p:nvPicPr>
          <p:cNvPr id="39944" name="图片 2"/>
          <p:cNvPicPr>
            <a:picLocks noChangeAspect="1"/>
          </p:cNvPicPr>
          <p:nvPr/>
        </p:nvPicPr>
        <p:blipFill>
          <a:blip r:embed="rId4"/>
          <a:srcRect r="1012" b="9898"/>
          <a:stretch>
            <a:fillRect/>
          </a:stretch>
        </p:blipFill>
        <p:spPr>
          <a:xfrm>
            <a:off x="3282315" y="6118860"/>
            <a:ext cx="5654675" cy="587375"/>
          </a:xfrm>
          <a:prstGeom prst="rect">
            <a:avLst/>
          </a:prstGeom>
          <a:noFill/>
          <a:ln w="9525">
            <a:noFill/>
          </a:ln>
        </p:spPr>
      </p:pic>
    </p:spTree>
    <p:custDataLst>
      <p:tags r:id="rId5"/>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宋体" panose="02010600030101010101" pitchFamily="2" charset="-122"/>
              </a:rPr>
              <a:t>进一步讨论</a:t>
            </a:r>
            <a:r>
              <a:rPr lang="en-US" altLang="zh-CN" sz="2800" b="1" noProof="0" dirty="0">
                <a:ln>
                  <a:noFill/>
                </a:ln>
                <a:solidFill>
                  <a:schemeClr val="folHlink"/>
                </a:solidFill>
                <a:effectLst/>
                <a:uLnTx/>
                <a:uFillTx/>
                <a:latin typeface="+mj-ea"/>
                <a:ea typeface="+mj-ea"/>
                <a:cs typeface="+mj-ea"/>
                <a:sym typeface="宋体" panose="02010600030101010101" pitchFamily="2" charset="-122"/>
              </a:rPr>
              <a:t>——</a:t>
            </a:r>
            <a:r>
              <a:rPr lang="zh-CN" altLang="en-US" sz="2800" b="1" noProof="0" dirty="0">
                <a:ln>
                  <a:noFill/>
                </a:ln>
                <a:solidFill>
                  <a:schemeClr val="folHlink"/>
                </a:solidFill>
                <a:effectLst/>
                <a:uLnTx/>
                <a:uFillTx/>
                <a:latin typeface="+mj-ea"/>
                <a:ea typeface="+mj-ea"/>
                <a:cs typeface="+mj-ea"/>
                <a:sym typeface="宋体" panose="02010600030101010101" pitchFamily="2" charset="-122"/>
              </a:rPr>
              <a:t>人工变量法</a:t>
            </a:r>
            <a:endParaRPr lang="zh-CN" altLang="en-US" sz="2800" b="1" noProof="0" dirty="0">
              <a:ln>
                <a:noFill/>
              </a:ln>
              <a:solidFill>
                <a:schemeClr val="folHlink"/>
              </a:solidFill>
              <a:effectLst/>
              <a:uLnTx/>
              <a:uFillTx/>
              <a:latin typeface="+mj-ea"/>
              <a:ea typeface="+mj-ea"/>
              <a:cs typeface="+mj-ea"/>
              <a:sym typeface="+mn-ea"/>
            </a:endParaRPr>
          </a:p>
        </p:txBody>
      </p:sp>
      <p:sp>
        <p:nvSpPr>
          <p:cNvPr id="4" name="文本框 3"/>
          <p:cNvSpPr txBox="1"/>
          <p:nvPr/>
        </p:nvSpPr>
        <p:spPr>
          <a:xfrm>
            <a:off x="426720" y="1631315"/>
            <a:ext cx="11349990" cy="2489200"/>
          </a:xfrm>
          <a:prstGeom prst="rect">
            <a:avLst/>
          </a:prstGeom>
          <a:noFill/>
        </p:spPr>
        <p:txBody>
          <a:bodyPr wrap="square" rtlCol="0" anchor="t">
            <a:spAutoFit/>
          </a:bodyPr>
          <a:p>
            <a:pPr marL="228600" marR="0" indent="-228600" algn="l" defTabSz="914400" rtl="0" latinLnBrk="0">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前面讨论了在标准型中系数矩阵有单位矩阵，很容易确定一组基可行解。在实际问题中有些模型并不含有单位矩阵，为了得到一组基向量和初基可行解，在约束条件的等式左端加一组虚拟变量，得到一组基变量。这种人为加的变量称为人工变量，构成的可行基称为人工基，用大</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M</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法或两阶段法求解，这种用人工变量作桥梁的求解方法称为人工变量法。</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0963" name="图片 5"/>
          <p:cNvPicPr>
            <a:picLocks noChangeAspect="1"/>
          </p:cNvPicPr>
          <p:nvPr/>
        </p:nvPicPr>
        <p:blipFill>
          <a:blip r:embed="rId1"/>
          <a:stretch>
            <a:fillRect/>
          </a:stretch>
        </p:blipFill>
        <p:spPr>
          <a:xfrm>
            <a:off x="4035108" y="4169410"/>
            <a:ext cx="4121150" cy="2427288"/>
          </a:xfrm>
          <a:prstGeom prst="rect">
            <a:avLst/>
          </a:prstGeom>
          <a:noFill/>
          <a:ln w="9525">
            <a:noFill/>
          </a:ln>
        </p:spPr>
      </p:pic>
    </p:spTree>
    <p:custDataLst>
      <p:tags r:id="rId2"/>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宋体" panose="02010600030101010101" pitchFamily="2" charset="-122"/>
              </a:rPr>
              <a:t>进一步讨论</a:t>
            </a:r>
            <a:r>
              <a:rPr lang="en-US" altLang="zh-CN" sz="2800" b="1" noProof="0" dirty="0">
                <a:ln>
                  <a:noFill/>
                </a:ln>
                <a:solidFill>
                  <a:schemeClr val="folHlink"/>
                </a:solidFill>
                <a:effectLst/>
                <a:uLnTx/>
                <a:uFillTx/>
                <a:latin typeface="+mj-ea"/>
                <a:ea typeface="+mj-ea"/>
                <a:cs typeface="+mj-ea"/>
                <a:sym typeface="宋体" panose="02010600030101010101" pitchFamily="2" charset="-122"/>
              </a:rPr>
              <a:t>——</a:t>
            </a:r>
            <a:r>
              <a:rPr lang="zh-CN" altLang="en-US" sz="2800" b="1" noProof="0" dirty="0">
                <a:ln>
                  <a:noFill/>
                </a:ln>
                <a:solidFill>
                  <a:schemeClr val="folHlink"/>
                </a:solidFill>
                <a:effectLst/>
                <a:uLnTx/>
                <a:uFillTx/>
                <a:latin typeface="+mj-ea"/>
                <a:ea typeface="+mj-ea"/>
                <a:cs typeface="+mj-ea"/>
                <a:sym typeface="宋体" panose="02010600030101010101" pitchFamily="2" charset="-122"/>
              </a:rPr>
              <a:t>人工变量法</a:t>
            </a:r>
            <a:endParaRPr lang="zh-CN" altLang="en-US" sz="2800" b="1" noProof="0" dirty="0">
              <a:ln>
                <a:noFill/>
              </a:ln>
              <a:solidFill>
                <a:schemeClr val="folHlink"/>
              </a:solidFill>
              <a:effectLst/>
              <a:uLnTx/>
              <a:uFillTx/>
              <a:latin typeface="+mj-ea"/>
              <a:ea typeface="+mj-ea"/>
              <a:cs typeface="+mj-ea"/>
              <a:sym typeface="+mn-ea"/>
            </a:endParaRPr>
          </a:p>
        </p:txBody>
      </p:sp>
      <mc:AlternateContent xmlns:mc="http://schemas.openxmlformats.org/markup-compatibility/2006">
        <mc:Choice xmlns:a14="http://schemas.microsoft.com/office/drawing/2010/main" Requires="a14">
          <p:sp>
            <p:nvSpPr>
              <p:cNvPr id="4" name="文本框 3"/>
              <p:cNvSpPr txBox="1"/>
              <p:nvPr/>
            </p:nvSpPr>
            <p:spPr>
              <a:xfrm>
                <a:off x="426720" y="1631315"/>
                <a:ext cx="11099165" cy="2157095"/>
              </a:xfrm>
              <a:prstGeom prst="rect">
                <a:avLst/>
              </a:prstGeom>
              <a:noFill/>
            </p:spPr>
            <p:txBody>
              <a:bodyPr wrap="square" rtlCol="0" anchor="t">
                <a:spAutoFit/>
              </a:bodyPr>
              <a:p>
                <a:pPr marL="228600" indent="-228600" algn="l">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为了进一步构造标准型约束，还需要引入</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m</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个人工变量，记为</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𝑧</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𝑖</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至此，原问题已经变换为等价的约束标准型线性规划问题。</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a:lnSpc>
                    <a:spcPct val="130000"/>
                  </a:lnSpc>
                  <a:spcBef>
                    <a:spcPct val="2000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对极小化线性规划问题，只要将目标函数乘以</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-1</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即可化为等价的极大化线性规划问题。</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26720" y="1631315"/>
                <a:ext cx="11099165" cy="215709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41988" name="Object 2"/>
          <p:cNvGraphicFramePr>
            <a:graphicFrameLocks noChangeAspect="1"/>
          </p:cNvGraphicFramePr>
          <p:nvPr/>
        </p:nvGraphicFramePr>
        <p:xfrm>
          <a:off x="3370580" y="3860800"/>
          <a:ext cx="5212080" cy="2463165"/>
        </p:xfrm>
        <a:graphic>
          <a:graphicData uri="http://schemas.openxmlformats.org/presentationml/2006/ole">
            <mc:AlternateContent xmlns:mc="http://schemas.openxmlformats.org/markup-compatibility/2006">
              <mc:Choice xmlns:v="urn:schemas-microsoft-com:vml" Requires="v">
                <p:oleObj spid="_x0000_s3090" name="" r:id="rId2" imgW="1930400" imgH="914400" progId="Equation.3">
                  <p:embed/>
                </p:oleObj>
              </mc:Choice>
              <mc:Fallback>
                <p:oleObj name="" r:id="rId2" imgW="1930400" imgH="914400" progId="Equation.3">
                  <p:embed/>
                  <p:pic>
                    <p:nvPicPr>
                      <p:cNvPr id="0" name="图片 3089"/>
                      <p:cNvPicPr/>
                      <p:nvPr/>
                    </p:nvPicPr>
                    <p:blipFill>
                      <a:blip r:embed="rId3"/>
                      <a:stretch>
                        <a:fillRect/>
                      </a:stretch>
                    </p:blipFill>
                    <p:spPr>
                      <a:xfrm>
                        <a:off x="3370580" y="3860800"/>
                        <a:ext cx="5212080" cy="2463165"/>
                      </a:xfrm>
                      <a:prstGeom prst="rect">
                        <a:avLst/>
                      </a:prstGeom>
                      <a:noFill/>
                      <a:ln w="38100">
                        <a:noFill/>
                        <a:miter/>
                      </a:ln>
                    </p:spPr>
                  </p:pic>
                </p:oleObj>
              </mc:Fallback>
            </mc:AlternateContent>
          </a:graphicData>
        </a:graphic>
      </p:graphicFrame>
    </p:spTree>
    <p:custDataLst>
      <p:tags r:id="rId4"/>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一般线性规划问题的2阶段单纯形算法</a:t>
            </a:r>
            <a:endParaRPr lang="zh-CN" altLang="en-US" sz="2800" b="1" noProof="0" dirty="0">
              <a:ln>
                <a:noFill/>
              </a:ln>
              <a:solidFill>
                <a:schemeClr val="folHlink"/>
              </a:solidFill>
              <a:effectLst/>
              <a:uLnTx/>
              <a:uFillTx/>
              <a:latin typeface="+mj-ea"/>
              <a:ea typeface="+mj-ea"/>
              <a:cs typeface="+mj-ea"/>
              <a:sym typeface="+mn-ea"/>
            </a:endParaRPr>
          </a:p>
        </p:txBody>
      </p:sp>
      <mc:AlternateContent xmlns:mc="http://schemas.openxmlformats.org/markup-compatibility/2006">
        <mc:Choice xmlns:a14="http://schemas.microsoft.com/office/drawing/2010/main" Requires="a14">
          <p:sp>
            <p:nvSpPr>
              <p:cNvPr id="4" name="文本框 3"/>
              <p:cNvSpPr txBox="1"/>
              <p:nvPr/>
            </p:nvSpPr>
            <p:spPr>
              <a:xfrm>
                <a:off x="426720" y="1631315"/>
                <a:ext cx="11308080" cy="3969385"/>
              </a:xfrm>
              <a:prstGeom prst="rect">
                <a:avLst/>
              </a:prstGeom>
              <a:noFill/>
            </p:spPr>
            <p:txBody>
              <a:bodyPr wrap="square" rtlCol="0" anchor="t">
                <a:spAutoFit/>
              </a:bodyPr>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引入人工变量后的线性规划问题与原问题并不等价，除非所有</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𝑧</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𝑖</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都是</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0</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为了解决这个问题，在求解时必须分</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2</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个阶段进行。</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第一阶段用一个辅助目标函数         </a:t>
                </a:r>
                <a:r>
                  <a:rPr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替代原来的目标函数。</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这个线性规划问题称为原线性规划问题所相应的辅助线性规划问题</a:t>
                </a:r>
                <a:r>
                  <a:rPr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对辅助线性规划问题用单纯形算法求解。</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如果原线性规划问题有可行解，则辅助线性规划问题就有最优解，且其最优值为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0</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，即所有</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𝑧</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𝑖</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都为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0</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26720" y="1631315"/>
                <a:ext cx="11308080" cy="3969385"/>
              </a:xfrm>
              <a:prstGeom prst="rect">
                <a:avLst/>
              </a:prstGeom>
              <a:blipFill rotWithShape="1">
                <a:blip r:embed="rId1"/>
                <a:stretch>
                  <a:fillRect r="-1415"/>
                </a:stretch>
              </a:blipFill>
            </p:spPr>
            <p:txBody>
              <a:bodyPr/>
              <a:lstStyle/>
              <a:p>
                <a:r>
                  <a:rPr lang="zh-CN" altLang="en-US">
                    <a:noFill/>
                  </a:rPr>
                  <a:t> </a:t>
                </a:r>
              </a:p>
            </p:txBody>
          </p:sp>
        </mc:Fallback>
      </mc:AlternateContent>
      <p:graphicFrame>
        <p:nvGraphicFramePr>
          <p:cNvPr id="43012" name="Object 2"/>
          <p:cNvGraphicFramePr>
            <a:graphicFrameLocks noChangeAspect="1"/>
          </p:cNvGraphicFramePr>
          <p:nvPr/>
        </p:nvGraphicFramePr>
        <p:xfrm>
          <a:off x="4755198" y="2705418"/>
          <a:ext cx="1173162" cy="736600"/>
        </p:xfrm>
        <a:graphic>
          <a:graphicData uri="http://schemas.openxmlformats.org/presentationml/2006/ole">
            <mc:AlternateContent xmlns:mc="http://schemas.openxmlformats.org/markup-compatibility/2006">
              <mc:Choice xmlns:v="urn:schemas-microsoft-com:vml" Requires="v">
                <p:oleObj spid="_x0000_s3089" name="" r:id="rId2" imgW="685800" imgH="431800" progId="Equation.3">
                  <p:embed/>
                </p:oleObj>
              </mc:Choice>
              <mc:Fallback>
                <p:oleObj name="" r:id="rId2" imgW="685800" imgH="431800" progId="Equation.3">
                  <p:embed/>
                  <p:pic>
                    <p:nvPicPr>
                      <p:cNvPr id="0" name="图片 3088"/>
                      <p:cNvPicPr/>
                      <p:nvPr/>
                    </p:nvPicPr>
                    <p:blipFill>
                      <a:blip r:embed="rId3"/>
                      <a:stretch>
                        <a:fillRect/>
                      </a:stretch>
                    </p:blipFill>
                    <p:spPr>
                      <a:xfrm>
                        <a:off x="4755198" y="2705418"/>
                        <a:ext cx="1173162" cy="736600"/>
                      </a:xfrm>
                      <a:prstGeom prst="rect">
                        <a:avLst/>
                      </a:prstGeom>
                      <a:noFill/>
                      <a:ln w="38100">
                        <a:noFill/>
                        <a:miter/>
                      </a:ln>
                    </p:spPr>
                  </p:pic>
                </p:oleObj>
              </mc:Fallback>
            </mc:AlternateContent>
          </a:graphicData>
        </a:graphic>
      </p:graphicFrame>
    </p:spTree>
    <p:custDataLst>
      <p:tags r:id="rId4"/>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一般线性规划问题的2阶段单纯形算法</a:t>
            </a:r>
            <a:endParaRPr lang="zh-CN" altLang="en-US" sz="2800" b="1" noProof="0" dirty="0">
              <a:ln>
                <a:noFill/>
              </a:ln>
              <a:solidFill>
                <a:schemeClr val="folHlink"/>
              </a:solidFill>
              <a:effectLst/>
              <a:uLnTx/>
              <a:uFillTx/>
              <a:latin typeface="+mj-ea"/>
              <a:ea typeface="+mj-ea"/>
              <a:cs typeface="+mj-ea"/>
              <a:sym typeface="+mn-ea"/>
            </a:endParaRPr>
          </a:p>
        </p:txBody>
      </p:sp>
      <mc:AlternateContent xmlns:mc="http://schemas.openxmlformats.org/markup-compatibility/2006">
        <mc:Choice xmlns:a14="http://schemas.microsoft.com/office/drawing/2010/main" Requires="a14">
          <p:sp>
            <p:nvSpPr>
              <p:cNvPr id="4" name="文本框 3"/>
              <p:cNvSpPr txBox="1"/>
              <p:nvPr/>
            </p:nvSpPr>
            <p:spPr>
              <a:xfrm>
                <a:off x="426720" y="1631315"/>
                <a:ext cx="11308080" cy="3969385"/>
              </a:xfrm>
              <a:prstGeom prst="rect">
                <a:avLst/>
              </a:prstGeom>
              <a:noFill/>
            </p:spPr>
            <p:txBody>
              <a:bodyPr wrap="square" rtlCol="0" anchor="t">
                <a:spAutoFit/>
              </a:bodyPr>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在辅助线性规划问题最后的单纯形表中，所有</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𝑧</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𝑖</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均为非基本变量。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划掉所有</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𝑧</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𝑖</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相应的列，剩下的就是只含</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𝑥</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𝑖</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和</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𝑦</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𝑖</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的约束标准型线性规划问题了。</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单纯形算法第一阶段的任务就是构造一个初始基本可行解。</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单纯形算法第二阶段的目标是求解由第一阶段导出的问题。</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此时要用原来的目标函数进行求解。</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如果在辅助线性规划问题最后的单纯形表中，</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𝑧</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𝑖</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不全为</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0</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，则原线性规划问题没有可行解，从而原线性规划问题无解。</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26720" y="1631315"/>
                <a:ext cx="11308080" cy="3969385"/>
              </a:xfrm>
              <a:prstGeom prst="rect">
                <a:avLst/>
              </a:prstGeom>
              <a:blipFill rotWithShape="1">
                <a:blip r:embed="rId1"/>
                <a:stretch>
                  <a:fillRect/>
                </a:stretch>
              </a:blipFill>
            </p:spPr>
            <p:txBody>
              <a:bodyPr/>
              <a:lstStyle/>
              <a:p>
                <a:r>
                  <a:rPr lang="zh-CN" altLang="en-US">
                    <a:noFill/>
                  </a:rPr>
                  <a:t> </a:t>
                </a:r>
              </a:p>
            </p:txBody>
          </p:sp>
        </mc:Fallback>
      </mc:AlternateContent>
    </p:spTree>
    <p:custDataLst>
      <p:tags r:id="rId2"/>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一般线性规划问题的大M单纯形算法</a:t>
            </a:r>
            <a:endParaRPr lang="zh-CN" altLang="en-US" sz="2800" b="1" noProof="0" dirty="0">
              <a:ln>
                <a:noFill/>
              </a:ln>
              <a:solidFill>
                <a:schemeClr val="folHlink"/>
              </a:solidFill>
              <a:effectLst/>
              <a:uLnTx/>
              <a:uFillTx/>
              <a:latin typeface="+mj-ea"/>
              <a:ea typeface="+mj-ea"/>
              <a:cs typeface="+mj-ea"/>
              <a:sym typeface="+mn-ea"/>
            </a:endParaRPr>
          </a:p>
        </p:txBody>
      </p:sp>
      <p:pic>
        <p:nvPicPr>
          <p:cNvPr id="2" name="图片 5"/>
          <p:cNvPicPr>
            <a:picLocks noChangeAspect="1"/>
          </p:cNvPicPr>
          <p:nvPr/>
        </p:nvPicPr>
        <p:blipFill>
          <a:blip r:embed="rId1"/>
          <a:stretch>
            <a:fillRect/>
          </a:stretch>
        </p:blipFill>
        <p:spPr>
          <a:xfrm>
            <a:off x="1521460" y="1565910"/>
            <a:ext cx="2669540" cy="1981835"/>
          </a:xfrm>
          <a:prstGeom prst="rect">
            <a:avLst/>
          </a:prstGeom>
          <a:noFill/>
          <a:ln w="9525">
            <a:noFill/>
          </a:ln>
        </p:spPr>
      </p:pic>
      <p:pic>
        <p:nvPicPr>
          <p:cNvPr id="45059" name="图片 6"/>
          <p:cNvPicPr>
            <a:picLocks noChangeAspect="1"/>
          </p:cNvPicPr>
          <p:nvPr/>
        </p:nvPicPr>
        <p:blipFill>
          <a:blip r:embed="rId2"/>
          <a:stretch>
            <a:fillRect/>
          </a:stretch>
        </p:blipFill>
        <p:spPr>
          <a:xfrm>
            <a:off x="1444308" y="4352290"/>
            <a:ext cx="2824162" cy="1804988"/>
          </a:xfrm>
          <a:prstGeom prst="rect">
            <a:avLst/>
          </a:prstGeom>
          <a:noFill/>
          <a:ln w="9525">
            <a:noFill/>
          </a:ln>
        </p:spPr>
      </p:pic>
      <p:sp>
        <p:nvSpPr>
          <p:cNvPr id="45060" name="文本框 8"/>
          <p:cNvSpPr txBox="1"/>
          <p:nvPr/>
        </p:nvSpPr>
        <p:spPr>
          <a:xfrm>
            <a:off x="1145540" y="6190615"/>
            <a:ext cx="3421380" cy="706755"/>
          </a:xfrm>
          <a:prstGeom prst="rect">
            <a:avLst/>
          </a:prstGeom>
          <a:noFill/>
          <a:ln w="9525">
            <a:noFill/>
          </a:ln>
        </p:spPr>
        <p:txBody>
          <a:bodyPr wrap="square" anchor="t" anchorCtr="0">
            <a:spAutoFit/>
          </a:bodyPr>
          <a:p>
            <a:r>
              <a:rPr lang="zh-CN" altLang="en-US" sz="2000">
                <a:latin typeface="华文楷体" panose="02010600040101010101" pitchFamily="2" charset="-122"/>
                <a:ea typeface="华文楷体" panose="02010600040101010101" pitchFamily="2" charset="-122"/>
              </a:rPr>
              <a:t>系数矩阵中不存在单位矩阵，无法建立初始单纯形表。</a:t>
            </a:r>
            <a:endParaRPr lang="zh-CN" altLang="en-US" sz="2000">
              <a:latin typeface="华文楷体" panose="02010600040101010101" pitchFamily="2" charset="-122"/>
              <a:ea typeface="华文楷体" panose="02010600040101010101" pitchFamily="2" charset="-122"/>
            </a:endParaRPr>
          </a:p>
        </p:txBody>
      </p:sp>
      <p:sp>
        <p:nvSpPr>
          <p:cNvPr id="45061" name="文本框 9"/>
          <p:cNvSpPr txBox="1"/>
          <p:nvPr/>
        </p:nvSpPr>
        <p:spPr>
          <a:xfrm>
            <a:off x="1598930" y="3738880"/>
            <a:ext cx="1270000" cy="398780"/>
          </a:xfrm>
          <a:prstGeom prst="rect">
            <a:avLst/>
          </a:prstGeom>
          <a:noFill/>
          <a:ln w="9525">
            <a:noFill/>
          </a:ln>
        </p:spPr>
        <p:txBody>
          <a:bodyPr wrap="square" anchor="t" anchorCtr="0">
            <a:spAutoFit/>
          </a:bodyPr>
          <a:p>
            <a:r>
              <a:rPr lang="zh-CN" altLang="en-US" sz="2000">
                <a:latin typeface="华文楷体" panose="02010600040101010101" pitchFamily="2" charset="-122"/>
                <a:ea typeface="华文楷体" panose="02010600040101010101" pitchFamily="2" charset="-122"/>
              </a:rPr>
              <a:t>标准形式</a:t>
            </a:r>
            <a:endParaRPr lang="zh-CN" altLang="en-US" sz="2000">
              <a:latin typeface="华文楷体" panose="02010600040101010101" pitchFamily="2" charset="-122"/>
              <a:ea typeface="华文楷体" panose="02010600040101010101" pitchFamily="2" charset="-122"/>
            </a:endParaRPr>
          </a:p>
        </p:txBody>
      </p:sp>
      <p:pic>
        <p:nvPicPr>
          <p:cNvPr id="45062" name="图片 10"/>
          <p:cNvPicPr>
            <a:picLocks noChangeAspect="1"/>
          </p:cNvPicPr>
          <p:nvPr/>
        </p:nvPicPr>
        <p:blipFill>
          <a:blip r:embed="rId3"/>
          <a:stretch>
            <a:fillRect/>
          </a:stretch>
        </p:blipFill>
        <p:spPr>
          <a:xfrm>
            <a:off x="6124575" y="4623435"/>
            <a:ext cx="3870960" cy="1779270"/>
          </a:xfrm>
          <a:prstGeom prst="rect">
            <a:avLst/>
          </a:prstGeom>
          <a:noFill/>
          <a:ln w="9525">
            <a:noFill/>
          </a:ln>
        </p:spPr>
      </p:pic>
      <p:sp>
        <p:nvSpPr>
          <p:cNvPr id="45063" name="下箭头 11"/>
          <p:cNvSpPr/>
          <p:nvPr/>
        </p:nvSpPr>
        <p:spPr>
          <a:xfrm>
            <a:off x="2734945" y="3580765"/>
            <a:ext cx="399415" cy="738505"/>
          </a:xfrm>
          <a:prstGeom prst="downArrow">
            <a:avLst>
              <a:gd name="adj1" fmla="val 50000"/>
              <a:gd name="adj2" fmla="val 49973"/>
            </a:avLst>
          </a:prstGeom>
          <a:solidFill>
            <a:schemeClr val="accent5"/>
          </a:solidFill>
          <a:ln w="9525">
            <a:noFill/>
          </a:ln>
        </p:spPr>
        <p:txBody>
          <a:bodyPr wrap="square" lIns="91440" tIns="45720" rIns="91440" bIns="45720" anchor="t" anchorCtr="0"/>
          <a:p>
            <a:pPr marL="342900" indent="-342900">
              <a:spcBef>
                <a:spcPct val="20000"/>
              </a:spcBef>
              <a:buClr>
                <a:schemeClr val="accent1"/>
              </a:buClr>
              <a:buSzPct val="65000"/>
              <a:buFont typeface="Wingdings" panose="05000000000000000000" pitchFamily="2" charset="2"/>
              <a:buChar char="n"/>
            </a:pPr>
            <a:endParaRPr lang="en-US" altLang="en-US">
              <a:latin typeface="Arial" panose="020B0604020202020204" pitchFamily="34" charset="0"/>
            </a:endParaRPr>
          </a:p>
        </p:txBody>
      </p:sp>
      <p:sp>
        <p:nvSpPr>
          <p:cNvPr id="45064" name="下箭头 12"/>
          <p:cNvSpPr/>
          <p:nvPr/>
        </p:nvSpPr>
        <p:spPr>
          <a:xfrm rot="-5400000">
            <a:off x="4931410" y="4726940"/>
            <a:ext cx="472440" cy="1687195"/>
          </a:xfrm>
          <a:prstGeom prst="downArrow">
            <a:avLst>
              <a:gd name="adj1" fmla="val 50000"/>
              <a:gd name="adj2" fmla="val 50104"/>
            </a:avLst>
          </a:prstGeom>
          <a:solidFill>
            <a:schemeClr val="accent5"/>
          </a:solidFill>
          <a:ln w="9525">
            <a:noFill/>
          </a:ln>
        </p:spPr>
        <p:txBody>
          <a:bodyPr wrap="square" lIns="91440" tIns="45720" rIns="91440" bIns="45720" anchor="t" anchorCtr="0"/>
          <a:p>
            <a:pPr marL="342900" indent="-342900">
              <a:spcBef>
                <a:spcPct val="20000"/>
              </a:spcBef>
              <a:buClr>
                <a:schemeClr val="accent1"/>
              </a:buClr>
              <a:buSzPct val="65000"/>
              <a:buFont typeface="Wingdings" panose="05000000000000000000" pitchFamily="2" charset="2"/>
              <a:buChar char="n"/>
            </a:pPr>
            <a:endParaRPr lang="en-US" altLang="en-US">
              <a:solidFill>
                <a:schemeClr val="accent5"/>
              </a:solidFill>
              <a:latin typeface="Arial" panose="020B0604020202020204" pitchFamily="34" charset="0"/>
            </a:endParaRPr>
          </a:p>
        </p:txBody>
      </p:sp>
      <p:sp>
        <p:nvSpPr>
          <p:cNvPr id="45065" name="文本框 14"/>
          <p:cNvSpPr txBox="1"/>
          <p:nvPr/>
        </p:nvSpPr>
        <p:spPr>
          <a:xfrm>
            <a:off x="4323715" y="4012565"/>
            <a:ext cx="1529080" cy="1322070"/>
          </a:xfrm>
          <a:prstGeom prst="rect">
            <a:avLst/>
          </a:prstGeom>
          <a:noFill/>
          <a:ln w="9525">
            <a:noFill/>
          </a:ln>
        </p:spPr>
        <p:txBody>
          <a:bodyPr wrap="square" anchor="t" anchorCtr="0">
            <a:spAutoFit/>
          </a:bodyPr>
          <a:p>
            <a:r>
              <a:rPr lang="zh-CN" altLang="en-US" sz="2000">
                <a:latin typeface="华文楷体" panose="02010600040101010101" pitchFamily="2" charset="-122"/>
                <a:ea typeface="华文楷体" panose="02010600040101010101" pitchFamily="2" charset="-122"/>
              </a:rPr>
              <a:t>人为添加两个单位向量，得到人工变量单纯形法</a:t>
            </a:r>
            <a:r>
              <a:rPr lang="zh-CN" altLang="en-US" sz="1600">
                <a:latin typeface="Arial" panose="020B0604020202020204" pitchFamily="34" charset="0"/>
              </a:rPr>
              <a:t> </a:t>
            </a:r>
            <a:endParaRPr lang="zh-CN" altLang="en-US" sz="1600">
              <a:latin typeface="Arial" panose="020B0604020202020204" pitchFamily="34" charset="0"/>
            </a:endParaRPr>
          </a:p>
        </p:txBody>
      </p:sp>
      <p:sp>
        <p:nvSpPr>
          <p:cNvPr id="45066" name="文本框 16"/>
          <p:cNvSpPr txBox="1"/>
          <p:nvPr/>
        </p:nvSpPr>
        <p:spPr>
          <a:xfrm>
            <a:off x="6050280" y="3100070"/>
            <a:ext cx="4019550" cy="1322070"/>
          </a:xfrm>
          <a:prstGeom prst="rect">
            <a:avLst/>
          </a:prstGeom>
          <a:noFill/>
          <a:ln w="9525">
            <a:noFill/>
          </a:ln>
        </p:spPr>
        <p:txBody>
          <a:bodyPr wrap="square" anchor="t" anchorCtr="0">
            <a:spAutoFit/>
          </a:bodyPr>
          <a:p>
            <a:r>
              <a:rPr lang="zh-CN" altLang="en-US" sz="2000">
                <a:latin typeface="华文楷体" panose="02010600040101010101" pitchFamily="2" charset="-122"/>
                <a:ea typeface="华文楷体" panose="02010600040101010101" pitchFamily="2" charset="-122"/>
                <a:cs typeface="华文楷体" panose="02010600040101010101" pitchFamily="2" charset="-122"/>
              </a:rPr>
              <a:t>M是一个很大的抽象的数，不需要给出具体的数值，可以理解为它能大于给定的任何一个确定数值。再用前面介绍的单纯形法求解该模型。</a:t>
            </a:r>
            <a:endParaRPr lang="zh-CN" altLang="en-US" sz="2000">
              <a:latin typeface="华文楷体" panose="02010600040101010101" pitchFamily="2" charset="-122"/>
              <a:ea typeface="华文楷体" panose="02010600040101010101" pitchFamily="2" charset="-122"/>
              <a:cs typeface="华文楷体" panose="02010600040101010101" pitchFamily="2" charset="-122"/>
            </a:endParaRPr>
          </a:p>
        </p:txBody>
      </p:sp>
    </p:spTree>
    <p:custDataLst>
      <p:tags r:id="rId4"/>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任意多边形 10"/>
          <p:cNvSpPr/>
          <p:nvPr/>
        </p:nvSpPr>
        <p:spPr>
          <a:xfrm rot="5400000">
            <a:off x="1767683" y="-1310482"/>
            <a:ext cx="914400" cy="4449764"/>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127" name="组合 126"/>
          <p:cNvGrpSpPr/>
          <p:nvPr/>
        </p:nvGrpSpPr>
        <p:grpSpPr>
          <a:xfrm>
            <a:off x="475624" y="571426"/>
            <a:ext cx="1029952" cy="685949"/>
            <a:chOff x="5302250" y="2903538"/>
            <a:chExt cx="1587500" cy="1057276"/>
          </a:xfrm>
          <a:solidFill>
            <a:srgbClr val="4B649F"/>
          </a:solidFill>
        </p:grpSpPr>
        <p:sp>
          <p:nvSpPr>
            <p:cNvPr id="128" name="Freeform 84"/>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129" name="Freeform 85"/>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130" name="Freeform 86"/>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131" name="Freeform 87"/>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132" name="Freeform 88"/>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133" name="Freeform 89"/>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sp>
          <p:nvSpPr>
            <p:cNvPr id="134" name="Freeform 90"/>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p>
          </p:txBody>
        </p:sp>
      </p:grpSp>
      <p:sp>
        <p:nvSpPr>
          <p:cNvPr id="135" name="文本框 11"/>
          <p:cNvSpPr txBox="1">
            <a:spLocks noChangeArrowheads="1"/>
          </p:cNvSpPr>
          <p:nvPr/>
        </p:nvSpPr>
        <p:spPr bwMode="auto">
          <a:xfrm>
            <a:off x="1903095" y="589280"/>
            <a:ext cx="26155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b="1" dirty="0">
                <a:solidFill>
                  <a:schemeClr val="bg1"/>
                </a:solidFill>
                <a:latin typeface="Times New Roman" panose="02020603050405020304" pitchFamily="18" charset="0"/>
                <a:cs typeface="Times New Roman" panose="02020603050405020304" pitchFamily="18" charset="0"/>
              </a:rPr>
              <a:t>随堂练习</a:t>
            </a:r>
            <a:endParaRPr lang="en-US" altLang="zh-CN" sz="3600" b="1" dirty="0">
              <a:solidFill>
                <a:schemeClr val="bg1"/>
              </a:solidFill>
              <a:latin typeface="Times New Roman" panose="02020603050405020304" pitchFamily="18" charset="0"/>
              <a:cs typeface="Times New Roman" panose="02020603050405020304" pitchFamily="18" charset="0"/>
            </a:endParaRPr>
          </a:p>
        </p:txBody>
      </p:sp>
      <p:sp>
        <p:nvSpPr>
          <p:cNvPr id="136" name="椭圆 135"/>
          <p:cNvSpPr/>
          <p:nvPr/>
        </p:nvSpPr>
        <p:spPr>
          <a:xfrm>
            <a:off x="323850" y="247650"/>
            <a:ext cx="1333500" cy="1333500"/>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46083" name="图片 3"/>
          <p:cNvPicPr>
            <a:picLocks noChangeAspect="1"/>
          </p:cNvPicPr>
          <p:nvPr/>
        </p:nvPicPr>
        <p:blipFill>
          <a:blip r:embed="rId2"/>
          <a:stretch>
            <a:fillRect/>
          </a:stretch>
        </p:blipFill>
        <p:spPr>
          <a:xfrm>
            <a:off x="2015490" y="1804035"/>
            <a:ext cx="8160385" cy="180213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退化情形的处理</a:t>
            </a:r>
            <a:endParaRPr lang="zh-CN" altLang="en-US" sz="2800" b="1" noProof="0" dirty="0">
              <a:ln>
                <a:noFill/>
              </a:ln>
              <a:solidFill>
                <a:schemeClr val="folHlink"/>
              </a:solidFill>
              <a:effectLst/>
              <a:uLnTx/>
              <a:uFillTx/>
              <a:latin typeface="+mj-ea"/>
              <a:ea typeface="+mj-ea"/>
              <a:cs typeface="+mj-ea"/>
              <a:sym typeface="+mn-ea"/>
            </a:endParaRPr>
          </a:p>
        </p:txBody>
      </p:sp>
      <p:sp>
        <p:nvSpPr>
          <p:cNvPr id="4" name="文本框 3"/>
          <p:cNvSpPr txBox="1"/>
          <p:nvPr/>
        </p:nvSpPr>
        <p:spPr>
          <a:xfrm>
            <a:off x="426720" y="1618615"/>
            <a:ext cx="11109325" cy="2306955"/>
          </a:xfrm>
          <a:prstGeom prst="rect">
            <a:avLst/>
          </a:prstGeom>
          <a:noFill/>
        </p:spPr>
        <p:txBody>
          <a:bodyPr wrap="square" rtlCol="0" anchor="t">
            <a:spAutoFit/>
          </a:bodyPr>
          <a:p>
            <a:pPr marL="228600" indent="-228600" algn="l">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用单纯形算法解一般的线性规划问题时，可能会遇到退化的情形，即在迭代计算的某一步中，常数列中的某个元素的值变成</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0</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，使得相应的基本变量取值为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0</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如果选取退化的基本变量为离基变量，则作转轴变换前后的目标函数值不变。在这种情况下，算法不能保证目标函数值严格递增，因此，可能出现无限循环。</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47109" name="Object 2"/>
          <p:cNvGraphicFramePr>
            <a:graphicFrameLocks noChangeAspect="1"/>
          </p:cNvGraphicFramePr>
          <p:nvPr/>
        </p:nvGraphicFramePr>
        <p:xfrm>
          <a:off x="3799205" y="3925570"/>
          <a:ext cx="4594225" cy="807085"/>
        </p:xfrm>
        <a:graphic>
          <a:graphicData uri="http://schemas.openxmlformats.org/presentationml/2006/ole">
            <mc:AlternateContent xmlns:mc="http://schemas.openxmlformats.org/markup-compatibility/2006">
              <mc:Choice xmlns:v="urn:schemas-microsoft-com:vml" Requires="v">
                <p:oleObj spid="_x0000_s3091" name="" r:id="rId1" imgW="2222500" imgH="393700" progId="Equation.DSMT4">
                  <p:embed/>
                </p:oleObj>
              </mc:Choice>
              <mc:Fallback>
                <p:oleObj name="" r:id="rId1" imgW="2222500" imgH="393700" progId="Equation.DSMT4">
                  <p:embed/>
                  <p:pic>
                    <p:nvPicPr>
                      <p:cNvPr id="0" name="图片 3090"/>
                      <p:cNvPicPr/>
                      <p:nvPr/>
                    </p:nvPicPr>
                    <p:blipFill>
                      <a:blip r:embed="rId2"/>
                      <a:stretch>
                        <a:fillRect/>
                      </a:stretch>
                    </p:blipFill>
                    <p:spPr>
                      <a:xfrm>
                        <a:off x="3799205" y="3925570"/>
                        <a:ext cx="4594225" cy="807085"/>
                      </a:xfrm>
                      <a:prstGeom prst="rect">
                        <a:avLst/>
                      </a:prstGeom>
                      <a:noFill/>
                      <a:ln w="38100">
                        <a:noFill/>
                        <a:miter/>
                      </a:ln>
                    </p:spPr>
                  </p:pic>
                </p:oleObj>
              </mc:Fallback>
            </mc:AlternateContent>
          </a:graphicData>
        </a:graphic>
      </p:graphicFrame>
      <p:graphicFrame>
        <p:nvGraphicFramePr>
          <p:cNvPr id="47111" name="Object 3"/>
          <p:cNvGraphicFramePr>
            <a:graphicFrameLocks noChangeAspect="1"/>
          </p:cNvGraphicFramePr>
          <p:nvPr/>
        </p:nvGraphicFramePr>
        <p:xfrm>
          <a:off x="3988435" y="4863465"/>
          <a:ext cx="4210685" cy="1831975"/>
        </p:xfrm>
        <a:graphic>
          <a:graphicData uri="http://schemas.openxmlformats.org/presentationml/2006/ole">
            <mc:AlternateContent xmlns:mc="http://schemas.openxmlformats.org/markup-compatibility/2006">
              <mc:Choice xmlns:v="urn:schemas-microsoft-com:vml" Requires="v">
                <p:oleObj spid="_x0000_s3092" name="" r:id="rId3" imgW="1930400" imgH="927100" progId="Equation.3">
                  <p:embed/>
                </p:oleObj>
              </mc:Choice>
              <mc:Fallback>
                <p:oleObj name="" r:id="rId3" imgW="1930400" imgH="927100" progId="Equation.3">
                  <p:embed/>
                  <p:pic>
                    <p:nvPicPr>
                      <p:cNvPr id="0" name="图片 3091"/>
                      <p:cNvPicPr/>
                      <p:nvPr/>
                    </p:nvPicPr>
                    <p:blipFill>
                      <a:blip r:embed="rId4"/>
                      <a:stretch>
                        <a:fillRect/>
                      </a:stretch>
                    </p:blipFill>
                    <p:spPr>
                      <a:xfrm>
                        <a:off x="3988435" y="4863465"/>
                        <a:ext cx="4210685" cy="1831975"/>
                      </a:xfrm>
                      <a:prstGeom prst="rect">
                        <a:avLst/>
                      </a:prstGeom>
                      <a:noFill/>
                      <a:ln w="38100">
                        <a:noFill/>
                        <a:miter/>
                      </a:ln>
                    </p:spPr>
                  </p:pic>
                </p:oleObj>
              </mc:Fallback>
            </mc:AlternateContent>
          </a:graphicData>
        </a:graphic>
      </p:graphicFrame>
      <p:graphicFrame>
        <p:nvGraphicFramePr>
          <p:cNvPr id="47113" name="Object 4"/>
          <p:cNvGraphicFramePr>
            <a:graphicFrameLocks noChangeAspect="1"/>
          </p:cNvGraphicFramePr>
          <p:nvPr/>
        </p:nvGraphicFramePr>
        <p:xfrm>
          <a:off x="8393430" y="5500370"/>
          <a:ext cx="3309620" cy="558165"/>
        </p:xfrm>
        <a:graphic>
          <a:graphicData uri="http://schemas.openxmlformats.org/presentationml/2006/ole">
            <mc:AlternateContent xmlns:mc="http://schemas.openxmlformats.org/markup-compatibility/2006">
              <mc:Choice xmlns:v="urn:schemas-microsoft-com:vml" Requires="v">
                <p:oleObj spid="_x0000_s3093" name="" r:id="rId5" imgW="1358900" imgH="228600" progId="Equation.3">
                  <p:embed/>
                </p:oleObj>
              </mc:Choice>
              <mc:Fallback>
                <p:oleObj name="" r:id="rId5" imgW="1358900" imgH="228600" progId="Equation.3">
                  <p:embed/>
                  <p:pic>
                    <p:nvPicPr>
                      <p:cNvPr id="0" name="图片 3092"/>
                      <p:cNvPicPr/>
                      <p:nvPr/>
                    </p:nvPicPr>
                    <p:blipFill>
                      <a:blip r:embed="rId6"/>
                      <a:stretch>
                        <a:fillRect/>
                      </a:stretch>
                    </p:blipFill>
                    <p:spPr>
                      <a:xfrm>
                        <a:off x="8393430" y="5500370"/>
                        <a:ext cx="3309620" cy="558165"/>
                      </a:xfrm>
                      <a:prstGeom prst="rect">
                        <a:avLst/>
                      </a:prstGeom>
                      <a:noFill/>
                      <a:ln w="38100">
                        <a:noFill/>
                        <a:miter/>
                      </a:ln>
                    </p:spPr>
                  </p:pic>
                </p:oleObj>
              </mc:Fallback>
            </mc:AlternateContent>
          </a:graphicData>
        </a:graphic>
      </p:graphicFrame>
    </p:spTree>
    <p:custDataLst>
      <p:tags r:id="rId7"/>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退化情形的处理</a:t>
            </a:r>
            <a:endParaRPr lang="zh-CN" altLang="en-US" sz="2800" b="1" noProof="0" dirty="0">
              <a:ln>
                <a:noFill/>
              </a:ln>
              <a:solidFill>
                <a:schemeClr val="folHlink"/>
              </a:solidFill>
              <a:effectLst/>
              <a:uLnTx/>
              <a:uFillTx/>
              <a:latin typeface="+mj-ea"/>
              <a:ea typeface="+mj-ea"/>
              <a:cs typeface="+mj-ea"/>
              <a:sym typeface="+mn-ea"/>
            </a:endParaRPr>
          </a:p>
        </p:txBody>
      </p:sp>
      <mc:AlternateContent xmlns:mc="http://schemas.openxmlformats.org/markup-compatibility/2006">
        <mc:Choice xmlns:a14="http://schemas.microsoft.com/office/drawing/2010/main" Requires="a14">
          <p:sp>
            <p:nvSpPr>
              <p:cNvPr id="4" name="文本框 3"/>
              <p:cNvSpPr txBox="1"/>
              <p:nvPr/>
            </p:nvSpPr>
            <p:spPr>
              <a:xfrm>
                <a:off x="426720" y="1618615"/>
                <a:ext cx="10552430" cy="4523105"/>
              </a:xfrm>
              <a:prstGeom prst="rect">
                <a:avLst/>
              </a:prstGeom>
              <a:noFill/>
            </p:spPr>
            <p:txBody>
              <a:bodyPr wrap="square" rtlCol="0" anchor="t">
                <a:spAutoFit/>
              </a:bodyPr>
              <a:p>
                <a:pPr marL="228600" indent="-228600" algn="l">
                  <a:lnSpc>
                    <a:spcPct val="150000"/>
                  </a:lnSpc>
                  <a:spcBef>
                    <a:spcPts val="0"/>
                  </a:spcBef>
                  <a:buClr>
                    <a:schemeClr val="accent1"/>
                  </a:buClr>
                  <a:buSzPct val="65000"/>
                  <a:buFont typeface="Wingdings" panose="05000000000000000000" pitchFamily="2" charset="2"/>
                  <a:buChar char="n"/>
                </a:pP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Bland</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提出避免循环的一个简单易行的方法。</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a:lnSpc>
                    <a:spcPct val="150000"/>
                  </a:lnSpc>
                  <a:spcBef>
                    <a:spcPts val="0"/>
                  </a:spcBef>
                  <a:buClr>
                    <a:schemeClr val="accent1"/>
                  </a:buClr>
                  <a:buSzPct val="65000"/>
                  <a:buFont typeface="Wingdings" panose="05000000000000000000" pitchFamily="2" charset="2"/>
                  <a:buChar char="n"/>
                </a:pP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Bland</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提出在单纯形算法迭代中，按照下面的</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2</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个简单规则就可以避免循环。</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规则</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1</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：设                   </a:t>
                </a:r>
                <a:r>
                  <a:rPr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，取</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𝑥</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𝑒</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为入基变量。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228600" indent="-228600" algn="l">
                  <a:lnSpc>
                    <a:spcPct val="150000"/>
                  </a:lnSpc>
                  <a:spcBef>
                    <a:spcPts val="0"/>
                  </a:spcBef>
                  <a:buClr>
                    <a:schemeClr val="accent1"/>
                  </a:buClr>
                  <a:buSzPct val="65000"/>
                  <a:buFont typeface="Wingdings" panose="05000000000000000000" pitchFamily="2" charset="2"/>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规则</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2</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：设                       </a:t>
                </a:r>
                <a:r>
                  <a:rPr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，取</a:t>
                </a:r>
                <a14:m>
                  <m:oMath xmlns:m="http://schemas.openxmlformats.org/officeDocument/2006/math">
                    <m:sSub>
                      <m:sSubPr>
                        <m:ctrlP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ctrlPr>
                      </m:sSubPr>
                      <m:e>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𝑥</m:t>
                        </m:r>
                      </m:e>
                      <m:sub>
                        <m:r>
                          <a:rPr lang="en-US" altLang="zh-CN" sz="2400" i="1" dirty="0">
                            <a:solidFill>
                              <a:srgbClr val="000000"/>
                            </a:solidFill>
                            <a:latin typeface="Cambria Math" panose="02040503050406030204" charset="0"/>
                            <a:ea typeface="华文楷体" panose="02010600040101010101" pitchFamily="2" charset="-122"/>
                            <a:cs typeface="Cambria Math" panose="02040503050406030204" charset="0"/>
                            <a:sym typeface="+mn-ea"/>
                          </a:rPr>
                          <m:t>𝑘</m:t>
                        </m:r>
                      </m:sub>
                    </m:sSub>
                  </m:oMath>
                </a14:m>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为离基变量。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a:lnSpc>
                    <a:spcPct val="150000"/>
                  </a:lnSpc>
                  <a:spcBef>
                    <a:spcPts val="0"/>
                  </a:spcBef>
                  <a:buClr>
                    <a:schemeClr val="accent1"/>
                  </a:buClr>
                  <a:buSzPct val="65000"/>
                  <a:buFont typeface="Wingdings" panose="05000000000000000000" pitchFamily="2" charset="2"/>
                  <a:buChar char="n"/>
                </a:pP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算法</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leave(col)</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已经按照规则</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2</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选取离基变量。</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28600" indent="-228600" algn="l">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选取入基变量的算法</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enter(objrow) </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中只要加一个</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break</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语句即可。</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26720" y="1618615"/>
                <a:ext cx="10552430" cy="452310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48132" name="Object 2"/>
          <p:cNvGraphicFramePr>
            <a:graphicFrameLocks noChangeAspect="1"/>
          </p:cNvGraphicFramePr>
          <p:nvPr/>
        </p:nvGraphicFramePr>
        <p:xfrm>
          <a:off x="2167573" y="2886393"/>
          <a:ext cx="2212975" cy="571500"/>
        </p:xfrm>
        <a:graphic>
          <a:graphicData uri="http://schemas.openxmlformats.org/presentationml/2006/ole">
            <mc:AlternateContent xmlns:mc="http://schemas.openxmlformats.org/markup-compatibility/2006">
              <mc:Choice xmlns:v="urn:schemas-microsoft-com:vml" Requires="v">
                <p:oleObj spid="_x0000_s3095" name="" r:id="rId2" imgW="1143000" imgH="292100" progId="Equation.3">
                  <p:embed/>
                </p:oleObj>
              </mc:Choice>
              <mc:Fallback>
                <p:oleObj name="" r:id="rId2" imgW="1143000" imgH="292100" progId="Equation.3">
                  <p:embed/>
                  <p:pic>
                    <p:nvPicPr>
                      <p:cNvPr id="0" name="图片 3094"/>
                      <p:cNvPicPr/>
                      <p:nvPr/>
                    </p:nvPicPr>
                    <p:blipFill>
                      <a:blip r:embed="rId3"/>
                      <a:stretch>
                        <a:fillRect/>
                      </a:stretch>
                    </p:blipFill>
                    <p:spPr>
                      <a:xfrm>
                        <a:off x="2167573" y="2886393"/>
                        <a:ext cx="2212975" cy="571500"/>
                      </a:xfrm>
                      <a:prstGeom prst="rect">
                        <a:avLst/>
                      </a:prstGeom>
                      <a:noFill/>
                      <a:ln w="38100">
                        <a:noFill/>
                        <a:miter/>
                      </a:ln>
                    </p:spPr>
                  </p:pic>
                </p:oleObj>
              </mc:Fallback>
            </mc:AlternateContent>
          </a:graphicData>
        </a:graphic>
      </p:graphicFrame>
      <p:graphicFrame>
        <p:nvGraphicFramePr>
          <p:cNvPr id="48134" name="Object 3"/>
          <p:cNvGraphicFramePr>
            <a:graphicFrameLocks noChangeAspect="1"/>
          </p:cNvGraphicFramePr>
          <p:nvPr/>
        </p:nvGraphicFramePr>
        <p:xfrm>
          <a:off x="2167890" y="3750628"/>
          <a:ext cx="3216275" cy="928687"/>
        </p:xfrm>
        <a:graphic>
          <a:graphicData uri="http://schemas.openxmlformats.org/presentationml/2006/ole">
            <mc:AlternateContent xmlns:mc="http://schemas.openxmlformats.org/markup-compatibility/2006">
              <mc:Choice xmlns:v="urn:schemas-microsoft-com:vml" Requires="v">
                <p:oleObj spid="_x0000_s3094" name="" r:id="rId4" imgW="1778000" imgH="508000" progId="Equation.3">
                  <p:embed/>
                </p:oleObj>
              </mc:Choice>
              <mc:Fallback>
                <p:oleObj name="" r:id="rId4" imgW="1778000" imgH="508000" progId="Equation.3">
                  <p:embed/>
                  <p:pic>
                    <p:nvPicPr>
                      <p:cNvPr id="0" name="图片 3093"/>
                      <p:cNvPicPr/>
                      <p:nvPr/>
                    </p:nvPicPr>
                    <p:blipFill>
                      <a:blip r:embed="rId5"/>
                      <a:stretch>
                        <a:fillRect/>
                      </a:stretch>
                    </p:blipFill>
                    <p:spPr>
                      <a:xfrm>
                        <a:off x="2167890" y="3750628"/>
                        <a:ext cx="3216275" cy="928687"/>
                      </a:xfrm>
                      <a:prstGeom prst="rect">
                        <a:avLst/>
                      </a:prstGeom>
                      <a:noFill/>
                      <a:ln w="38100">
                        <a:noFill/>
                        <a:miter/>
                      </a:ln>
                    </p:spPr>
                  </p:pic>
                </p:oleObj>
              </mc:Fallback>
            </mc:AlternateContent>
          </a:graphicData>
        </a:graphic>
      </p:graphicFrame>
    </p:spTree>
    <p:custDataLst>
      <p:tags r:id="rId6"/>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5733415"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8.1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问题</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5604" name="Text Box 5"/>
          <p:cNvSpPr txBox="1"/>
          <p:nvPr/>
        </p:nvSpPr>
        <p:spPr>
          <a:xfrm>
            <a:off x="426720" y="1014730"/>
            <a:ext cx="11635740" cy="5262245"/>
          </a:xfrm>
          <a:prstGeom prst="rect">
            <a:avLst/>
          </a:prstGeom>
          <a:noFill/>
          <a:ln w="6350">
            <a:noFill/>
          </a:ln>
        </p:spPr>
        <p:txBody>
          <a:bodyPr wrap="square" anchor="t" anchorCtr="0">
            <a:spAutoFit/>
          </a:bodyPr>
          <a:p>
            <a:pPr marL="342900" indent="-342900" algn="l" fontAlgn="auto">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线性规划的数学模型由三个要素构成：</a:t>
            </a:r>
            <a:endParaRPr lang="zh-CN" altLang="en-US" sz="2400" b="1" noProof="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80010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决策变量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Decision variables</a:t>
            </a:r>
            <a:endParaRPr lang="zh-CN" altLang="en-US" sz="2400" noProof="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目标函数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Objective function</a:t>
            </a:r>
            <a:endParaRPr lang="zh-CN" altLang="en-US" sz="2400" b="1" noProof="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80010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约束条件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Constraints</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buFont typeface="Arial" panose="020B0604020202020204" pitchFamily="34" charset="0"/>
              <a:buChar char="•"/>
            </a:pPr>
            <a:endParaRPr lang="zh-CN" altLang="en-US" sz="2400" b="1" dirty="0">
              <a:latin typeface="华文楷体" panose="02010600040101010101" pitchFamily="2" charset="-122"/>
              <a:ea typeface="华文楷体" panose="02010600040101010101" pitchFamily="2" charset="-122"/>
              <a:cs typeface="华文楷体" panose="02010600040101010101" pitchFamily="2" charset="-122"/>
            </a:endParaRPr>
          </a:p>
          <a:p>
            <a:pPr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怎样辨别一个模型是线性规划模型?</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特征是∶</a:t>
            </a:r>
            <a:endParaRPr lang="zh-CN" altLang="en-US" sz="2400" b="1" noProof="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lvl="2"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问题的目标函数是多个决策变量的线性函数，通常是求最大值或最小值;</a:t>
            </a:r>
            <a:endParaRPr lang="zh-CN" altLang="en-US" sz="2400" b="1" noProof="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lvl="2"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问题的约束条件是一组多个决策变量的线性不等式或等式。</a:t>
            </a:r>
            <a:endParaRPr lang="zh-CN" altLang="en-US" sz="2400" b="1" noProof="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342900" indent="-342900">
              <a:buFont typeface="Arial" panose="020B0604020202020204" pitchFamily="34" charset="0"/>
              <a:buChar char="•"/>
            </a:pPr>
            <a:endParaRPr lang="zh-CN" altLang="en-US" sz="2400" b="1" dirty="0">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10244" name="图片 8"/>
          <p:cNvPicPr>
            <a:picLocks noChangeAspect="1"/>
          </p:cNvPicPr>
          <p:nvPr/>
        </p:nvPicPr>
        <p:blipFill>
          <a:blip r:embed="rId1"/>
          <a:stretch>
            <a:fillRect/>
          </a:stretch>
        </p:blipFill>
        <p:spPr>
          <a:xfrm>
            <a:off x="7541895" y="1447800"/>
            <a:ext cx="2573655" cy="2121535"/>
          </a:xfrm>
          <a:prstGeom prst="rect">
            <a:avLst/>
          </a:prstGeom>
          <a:noFill/>
          <a:ln w="9525">
            <a:noFill/>
          </a:ln>
        </p:spPr>
      </p:pic>
    </p:spTree>
    <p:custDataLst>
      <p:tags r:id="rId2"/>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对偶单纯形</a:t>
            </a:r>
            <a:endParaRPr lang="zh-CN" altLang="en-US" sz="2800" b="1" noProof="0" dirty="0">
              <a:ln>
                <a:noFill/>
              </a:ln>
              <a:solidFill>
                <a:schemeClr val="folHlink"/>
              </a:solidFill>
              <a:effectLst/>
              <a:uLnTx/>
              <a:uFillTx/>
              <a:latin typeface="+mj-ea"/>
              <a:ea typeface="+mj-ea"/>
              <a:cs typeface="+mj-ea"/>
              <a:sym typeface="+mn-ea"/>
            </a:endParaRPr>
          </a:p>
        </p:txBody>
      </p:sp>
      <p:sp>
        <p:nvSpPr>
          <p:cNvPr id="4" name="文本框 3"/>
          <p:cNvSpPr txBox="1"/>
          <p:nvPr/>
        </p:nvSpPr>
        <p:spPr>
          <a:xfrm>
            <a:off x="426720" y="1535430"/>
            <a:ext cx="11129645" cy="2306955"/>
          </a:xfrm>
          <a:prstGeom prst="rect">
            <a:avLst/>
          </a:prstGeom>
          <a:noFill/>
        </p:spPr>
        <p:txBody>
          <a:bodyPr wrap="square" rtlCol="0" anchor="t">
            <a:spAutoFit/>
          </a:bodyPr>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使用要求</a:t>
            </a:r>
            <a:r>
              <a:rPr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条件要求</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列至少有⼀个数小于</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0</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。检验数都小于</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0。</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与单纯形法一样，对偶法第一步仍然是要化成标准形式，但是注意这里化成标准形式时和单纯形法不同。由于对偶法计算时等式右端可以为负值，所以为了简化计算，统一将不等式符号化为“&lt;=”，也就是只添加松弛变量。即原式化为：</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9156" name="图片 7"/>
          <p:cNvPicPr>
            <a:picLocks noChangeAspect="1"/>
          </p:cNvPicPr>
          <p:nvPr/>
        </p:nvPicPr>
        <p:blipFill>
          <a:blip r:embed="rId1"/>
          <a:stretch>
            <a:fillRect/>
          </a:stretch>
        </p:blipFill>
        <p:spPr>
          <a:xfrm>
            <a:off x="1698308" y="4039870"/>
            <a:ext cx="3328987" cy="2476500"/>
          </a:xfrm>
          <a:prstGeom prst="rect">
            <a:avLst/>
          </a:prstGeom>
          <a:noFill/>
          <a:ln w="9525">
            <a:noFill/>
          </a:ln>
        </p:spPr>
      </p:pic>
      <p:pic>
        <p:nvPicPr>
          <p:cNvPr id="49155" name="图片 6"/>
          <p:cNvPicPr>
            <a:picLocks noChangeAspect="1"/>
          </p:cNvPicPr>
          <p:nvPr/>
        </p:nvPicPr>
        <p:blipFill>
          <a:blip r:embed="rId2"/>
          <a:stretch>
            <a:fillRect/>
          </a:stretch>
        </p:blipFill>
        <p:spPr>
          <a:xfrm>
            <a:off x="6458268" y="4039553"/>
            <a:ext cx="3348037" cy="2471737"/>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Rectangle 3"/>
          <p:cNvSpPr>
            <a:spLocks noGrp="1" noChangeArrowheads="1"/>
          </p:cNvSpPr>
          <p:nvPr/>
        </p:nvSpPr>
        <p:spPr>
          <a:xfrm>
            <a:off x="426720" y="1063625"/>
            <a:ext cx="7772400" cy="647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buClr>
                <a:schemeClr val="accent1"/>
              </a:buClr>
              <a:buSzPct val="65000"/>
              <a:buFont typeface="Wingdings" panose="05000000000000000000" pitchFamily="2" charset="2"/>
              <a:buNone/>
              <a:defRPr/>
            </a:pPr>
            <a:r>
              <a:rPr lang="zh-CN" altLang="en-US" sz="2800" b="1" noProof="0" dirty="0">
                <a:ln>
                  <a:noFill/>
                </a:ln>
                <a:solidFill>
                  <a:schemeClr val="folHlink"/>
                </a:solidFill>
                <a:effectLst/>
                <a:uLnTx/>
                <a:uFillTx/>
                <a:latin typeface="+mj-ea"/>
                <a:ea typeface="+mj-ea"/>
                <a:cs typeface="+mj-ea"/>
                <a:sym typeface="+mn-ea"/>
              </a:rPr>
              <a:t>对偶单纯形</a:t>
            </a:r>
            <a:endParaRPr lang="zh-CN" altLang="en-US" sz="2800" b="1" noProof="0" dirty="0">
              <a:ln>
                <a:noFill/>
              </a:ln>
              <a:solidFill>
                <a:schemeClr val="folHlink"/>
              </a:solidFill>
              <a:effectLst/>
              <a:uLnTx/>
              <a:uFillTx/>
              <a:latin typeface="+mj-ea"/>
              <a:ea typeface="+mj-ea"/>
              <a:cs typeface="+mj-ea"/>
              <a:sym typeface="+mn-ea"/>
            </a:endParaRPr>
          </a:p>
        </p:txBody>
      </p:sp>
      <p:pic>
        <p:nvPicPr>
          <p:cNvPr id="50180" name="图片 6"/>
          <p:cNvPicPr>
            <a:picLocks noChangeAspect="1"/>
          </p:cNvPicPr>
          <p:nvPr/>
        </p:nvPicPr>
        <p:blipFill>
          <a:blip r:embed="rId1"/>
          <a:stretch>
            <a:fillRect/>
          </a:stretch>
        </p:blipFill>
        <p:spPr>
          <a:xfrm>
            <a:off x="4836160" y="1094105"/>
            <a:ext cx="2519680" cy="1860550"/>
          </a:xfrm>
          <a:prstGeom prst="rect">
            <a:avLst/>
          </a:prstGeom>
          <a:noFill/>
          <a:ln w="9525">
            <a:noFill/>
          </a:ln>
        </p:spPr>
      </p:pic>
      <p:pic>
        <p:nvPicPr>
          <p:cNvPr id="50177" name="内容占位符 3"/>
          <p:cNvPicPr>
            <a:picLocks noGrp="1" noChangeAspect="1"/>
          </p:cNvPicPr>
          <p:nvPr>
            <p:ph idx="1"/>
          </p:nvPr>
        </p:nvPicPr>
        <p:blipFill>
          <a:blip r:embed="rId2"/>
          <a:stretch>
            <a:fillRect/>
          </a:stretch>
        </p:blipFill>
        <p:spPr>
          <a:xfrm>
            <a:off x="1829435" y="2954655"/>
            <a:ext cx="8533130" cy="2471420"/>
          </a:xfrm>
        </p:spPr>
      </p:pic>
      <p:sp>
        <p:nvSpPr>
          <p:cNvPr id="5" name="文本框 4"/>
          <p:cNvSpPr txBox="1"/>
          <p:nvPr/>
        </p:nvSpPr>
        <p:spPr>
          <a:xfrm>
            <a:off x="426720" y="5533390"/>
            <a:ext cx="10510520" cy="1198880"/>
          </a:xfrm>
          <a:prstGeom prst="rect">
            <a:avLst/>
          </a:prstGeom>
          <a:noFill/>
        </p:spPr>
        <p:txBody>
          <a:bodyPr wrap="square" rtlCol="0" anchor="t">
            <a:spAutoFit/>
          </a:bodyPr>
          <a:p>
            <a:pPr marL="228600" indent="-228600" algn="l">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判断对偶法为最优解的方法：左下值</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值</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全为正数</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也就是</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-4,8,-2</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那里</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indent="0" algn="l">
              <a:lnSpc>
                <a:spcPct val="150000"/>
              </a:lnSpc>
              <a:spcBef>
                <a:spcPts val="0"/>
              </a:spcBef>
              <a:buClr>
                <a:schemeClr val="accent1"/>
              </a:buClr>
              <a:buSzPct val="65000"/>
              <a:buFont typeface="Wingdings" panose="05000000000000000000" pitchFamily="2" charset="2"/>
              <a:buNone/>
            </a:pPr>
            <a:r>
              <a:rPr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以及检验数全为非正。</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文本框 7"/>
          <p:cNvSpPr txBox="1"/>
          <p:nvPr/>
        </p:nvSpPr>
        <p:spPr>
          <a:xfrm>
            <a:off x="426720" y="2253615"/>
            <a:ext cx="2162175" cy="645160"/>
          </a:xfrm>
          <a:prstGeom prst="rect">
            <a:avLst/>
          </a:prstGeom>
          <a:noFill/>
        </p:spPr>
        <p:txBody>
          <a:bodyPr wrap="square" rtlCol="0" anchor="t">
            <a:spAutoFit/>
          </a:bodyPr>
          <a:p>
            <a:pPr marL="228600" indent="-228600" algn="l" fontAlgn="auto">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单纯形</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表：</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3"/>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6416040"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8.2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线性规划问题的单纯</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形</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法</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1201" name="文本框 3"/>
          <p:cNvSpPr txBox="1"/>
          <p:nvPr/>
        </p:nvSpPr>
        <p:spPr>
          <a:xfrm>
            <a:off x="426720" y="2306955"/>
            <a:ext cx="11522075" cy="1753235"/>
          </a:xfrm>
          <a:prstGeom prst="rect">
            <a:avLst/>
          </a:prstGeom>
          <a:noFill/>
          <a:ln w="9525">
            <a:noFill/>
          </a:ln>
        </p:spPr>
        <p:txBody>
          <a:bodyPr wrap="square" anchor="t" anchorCtr="0">
            <a:spAutoFit/>
          </a:bodyPr>
          <a:p>
            <a:pPr marL="228600" indent="-228600" algn="l">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对偶法的换基迭代方式 ，与单纯法所考虑的重点不同，对偶法主要目的是要将</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值全部化为正数，因此要优先考虑将</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值中最小的数做出基处理，这里选的值为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，然后用检验数除以该行对应的相应列的数</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(-1/-1，-3/-1)</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，取最小的值做入基处理。</a:t>
            </a:r>
            <a:endPar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1202" name="内容占位符 4"/>
          <p:cNvPicPr>
            <a:picLocks noGrp="1" noChangeAspect="1"/>
          </p:cNvPicPr>
          <p:nvPr>
            <p:ph idx="1"/>
          </p:nvPr>
        </p:nvPicPr>
        <p:blipFill>
          <a:blip r:embed="rId1"/>
          <a:stretch>
            <a:fillRect/>
          </a:stretch>
        </p:blipFill>
        <p:spPr>
          <a:xfrm>
            <a:off x="4119245" y="1059180"/>
            <a:ext cx="4645025" cy="1344930"/>
          </a:xfrm>
        </p:spPr>
      </p:pic>
      <p:sp>
        <p:nvSpPr>
          <p:cNvPr id="51203" name="矩形 5"/>
          <p:cNvSpPr/>
          <p:nvPr/>
        </p:nvSpPr>
        <p:spPr>
          <a:xfrm>
            <a:off x="5261928" y="1534478"/>
            <a:ext cx="576262" cy="287337"/>
          </a:xfrm>
          <a:prstGeom prst="rect">
            <a:avLst/>
          </a:prstGeom>
          <a:noFill/>
          <a:ln w="28575" cap="flat" cmpd="dbl">
            <a:solidFill>
              <a:schemeClr val="accent5"/>
            </a:solidFill>
            <a:prstDash val="solid"/>
            <a:round/>
            <a:headEnd type="none" w="med" len="med"/>
            <a:tailEnd type="none" w="med" len="med"/>
          </a:ln>
        </p:spPr>
        <p:txBody>
          <a:bodyPr wrap="square" lIns="91440" tIns="45720" rIns="91440" bIns="45720" anchor="t" anchorCtr="0"/>
          <a:p>
            <a:pPr marL="342900" indent="-342900">
              <a:spcBef>
                <a:spcPct val="20000"/>
              </a:spcBef>
              <a:buClr>
                <a:schemeClr val="accent1"/>
              </a:buClr>
              <a:buSzPct val="65000"/>
              <a:buFont typeface="Wingdings" panose="05000000000000000000" pitchFamily="2" charset="2"/>
              <a:buChar char="n"/>
            </a:pPr>
            <a:endParaRPr lang="en-US" altLang="en-US">
              <a:latin typeface="Arial" panose="020B0604020202020204" pitchFamily="34" charset="0"/>
            </a:endParaRPr>
          </a:p>
        </p:txBody>
      </p:sp>
      <p:pic>
        <p:nvPicPr>
          <p:cNvPr id="51204" name="图片 6"/>
          <p:cNvPicPr>
            <a:picLocks noChangeAspect="1"/>
          </p:cNvPicPr>
          <p:nvPr/>
        </p:nvPicPr>
        <p:blipFill>
          <a:blip r:embed="rId2"/>
          <a:stretch>
            <a:fillRect/>
          </a:stretch>
        </p:blipFill>
        <p:spPr>
          <a:xfrm>
            <a:off x="426720" y="4060190"/>
            <a:ext cx="5411470" cy="1623695"/>
          </a:xfrm>
          <a:prstGeom prst="rect">
            <a:avLst/>
          </a:prstGeom>
          <a:noFill/>
          <a:ln w="9525">
            <a:noFill/>
          </a:ln>
        </p:spPr>
      </p:pic>
      <p:pic>
        <p:nvPicPr>
          <p:cNvPr id="51205" name="图片 7"/>
          <p:cNvPicPr>
            <a:picLocks noChangeAspect="1"/>
          </p:cNvPicPr>
          <p:nvPr/>
        </p:nvPicPr>
        <p:blipFill>
          <a:blip r:embed="rId3"/>
          <a:stretch>
            <a:fillRect/>
          </a:stretch>
        </p:blipFill>
        <p:spPr>
          <a:xfrm>
            <a:off x="6238875" y="4060190"/>
            <a:ext cx="5830570" cy="1698625"/>
          </a:xfrm>
          <a:prstGeom prst="rect">
            <a:avLst/>
          </a:prstGeom>
          <a:noFill/>
          <a:ln w="9525">
            <a:noFill/>
          </a:ln>
        </p:spPr>
      </p:pic>
      <p:sp>
        <p:nvSpPr>
          <p:cNvPr id="51206" name="文本框 8"/>
          <p:cNvSpPr txBox="1"/>
          <p:nvPr/>
        </p:nvSpPr>
        <p:spPr>
          <a:xfrm>
            <a:off x="426720" y="5600700"/>
            <a:ext cx="10864215" cy="1198880"/>
          </a:xfrm>
          <a:prstGeom prst="rect">
            <a:avLst/>
          </a:prstGeom>
          <a:noFill/>
          <a:ln w="9525">
            <a:noFill/>
          </a:ln>
        </p:spPr>
        <p:txBody>
          <a:bodyPr wrap="square" anchor="t" anchorCtr="0">
            <a:spAutoFit/>
          </a:bodyPr>
          <a:p>
            <a:pPr marL="228600" indent="-228600" algn="l">
              <a:lnSpc>
                <a:spcPct val="150000"/>
              </a:lnSpc>
              <a:spcBef>
                <a:spcPts val="0"/>
              </a:spcBef>
              <a:buClr>
                <a:schemeClr val="accent1"/>
              </a:buClr>
              <a:buSzPct val="65000"/>
              <a:buFont typeface="Wingdings" panose="05000000000000000000" pitchFamily="2" charset="2"/>
              <a:buChar char="n"/>
            </a:pP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因为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值全都非负，得最优单纯形表，所以得原问题得最优解为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x1 = 6，x2 = 2，x3 = 10，</a:t>
            </a:r>
            <a:r>
              <a:rPr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最优值为</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 = 10。</a:t>
            </a:r>
            <a:endPar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4"/>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5733415"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8.1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问题</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5604" name="Text Box 5"/>
          <p:cNvSpPr txBox="1"/>
          <p:nvPr/>
        </p:nvSpPr>
        <p:spPr>
          <a:xfrm>
            <a:off x="426720" y="1595755"/>
            <a:ext cx="11635740" cy="1014730"/>
          </a:xfrm>
          <a:prstGeom prst="rect">
            <a:avLst/>
          </a:prstGeom>
          <a:noFill/>
          <a:ln w="6350">
            <a:noFill/>
          </a:ln>
        </p:spPr>
        <p:txBody>
          <a:bodyPr wrap="square" anchor="t" anchorCtr="0">
            <a:spAutoFit/>
          </a:bodyPr>
          <a:p>
            <a:pPr marL="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线性规划问题可表示为如下形式：</a:t>
            </a:r>
            <a:endParaRPr lang="zh-CN" altLang="en-US" sz="2400" b="1" dirty="0">
              <a:latin typeface="华文楷体" panose="02010600040101010101" pitchFamily="2" charset="-122"/>
              <a:ea typeface="华文楷体" panose="02010600040101010101" pitchFamily="2" charset="-122"/>
              <a:cs typeface="华文楷体" panose="02010600040101010101" pitchFamily="2" charset="-122"/>
            </a:endParaRPr>
          </a:p>
          <a:p>
            <a:pPr marL="342900" indent="-342900">
              <a:buFont typeface="Arial" panose="020B0604020202020204" pitchFamily="34" charset="0"/>
              <a:buChar char="•"/>
            </a:pPr>
            <a:endParaRPr lang="zh-CN" altLang="en-US" sz="2400" b="1"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318467" name="Rectangle 3"/>
          <p:cNvSpPr>
            <a:spLocks noGrp="1" noChangeArrowheads="1"/>
          </p:cNvSpPr>
          <p:nvPr/>
        </p:nvSpPr>
        <p:spPr>
          <a:xfrm>
            <a:off x="426403" y="1063308"/>
            <a:ext cx="7772400" cy="65405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线性规划问题及其</a:t>
            </a: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表示</a:t>
            </a:r>
            <a:endParaRPr kumimoji="0" lang="zh-CN" altLang="en-US" sz="2800" b="1" i="0" u="none" strike="noStrike" kern="1200" cap="none" spc="0" normalizeH="0" baseline="0" noProof="0" dirty="0">
              <a:ln>
                <a:noFill/>
              </a:ln>
              <a:solidFill>
                <a:schemeClr val="folHlink"/>
              </a:solidFill>
              <a:effectLst/>
              <a:uLnTx/>
              <a:uFillTx/>
              <a:latin typeface="+mj-ea"/>
              <a:ea typeface="+mj-ea"/>
              <a:cs typeface="+mj-ea"/>
            </a:endParaRPr>
          </a:p>
        </p:txBody>
      </p:sp>
      <p:graphicFrame>
        <p:nvGraphicFramePr>
          <p:cNvPr id="11269" name="Object 2"/>
          <p:cNvGraphicFramePr>
            <a:graphicFrameLocks noChangeAspect="1"/>
          </p:cNvGraphicFramePr>
          <p:nvPr/>
        </p:nvGraphicFramePr>
        <p:xfrm>
          <a:off x="3069590" y="2473325"/>
          <a:ext cx="6348730" cy="884555"/>
        </p:xfrm>
        <a:graphic>
          <a:graphicData uri="http://schemas.openxmlformats.org/presentationml/2006/ole">
            <mc:AlternateContent xmlns:mc="http://schemas.openxmlformats.org/markup-compatibility/2006">
              <mc:Choice xmlns:v="urn:schemas-microsoft-com:vml" Requires="v">
                <p:oleObj spid="_x0000_s3076" name="" r:id="rId1" imgW="2946400" imgH="444500" progId="Equation.3">
                  <p:embed/>
                </p:oleObj>
              </mc:Choice>
              <mc:Fallback>
                <p:oleObj name="" r:id="rId1" imgW="2946400" imgH="444500" progId="Equation.3">
                  <p:embed/>
                  <p:pic>
                    <p:nvPicPr>
                      <p:cNvPr id="0" name="图片 3075"/>
                      <p:cNvPicPr/>
                      <p:nvPr/>
                    </p:nvPicPr>
                    <p:blipFill>
                      <a:blip r:embed="rId2"/>
                      <a:stretch>
                        <a:fillRect/>
                      </a:stretch>
                    </p:blipFill>
                    <p:spPr>
                      <a:xfrm>
                        <a:off x="3069590" y="2473325"/>
                        <a:ext cx="6348730" cy="884555"/>
                      </a:xfrm>
                      <a:prstGeom prst="rect">
                        <a:avLst/>
                      </a:prstGeom>
                      <a:noFill/>
                      <a:ln w="38100">
                        <a:noFill/>
                        <a:miter/>
                      </a:ln>
                    </p:spPr>
                  </p:pic>
                </p:oleObj>
              </mc:Fallback>
            </mc:AlternateContent>
          </a:graphicData>
        </a:graphic>
      </p:graphicFrame>
      <p:graphicFrame>
        <p:nvGraphicFramePr>
          <p:cNvPr id="11271" name="Object 3"/>
          <p:cNvGraphicFramePr>
            <a:graphicFrameLocks noChangeAspect="1"/>
          </p:cNvGraphicFramePr>
          <p:nvPr/>
        </p:nvGraphicFramePr>
        <p:xfrm>
          <a:off x="2955925" y="3677285"/>
          <a:ext cx="6576695" cy="2870200"/>
        </p:xfrm>
        <a:graphic>
          <a:graphicData uri="http://schemas.openxmlformats.org/presentationml/2006/ole">
            <mc:AlternateContent xmlns:mc="http://schemas.openxmlformats.org/markup-compatibility/2006">
              <mc:Choice xmlns:v="urn:schemas-microsoft-com:vml" Requires="v">
                <p:oleObj spid="_x0000_s3077" name="" r:id="rId3" imgW="3213100" imgH="1397000" progId="Equation.3">
                  <p:embed/>
                </p:oleObj>
              </mc:Choice>
              <mc:Fallback>
                <p:oleObj name="" r:id="rId3" imgW="3213100" imgH="1397000" progId="Equation.3">
                  <p:embed/>
                  <p:pic>
                    <p:nvPicPr>
                      <p:cNvPr id="0" name="图片 3076"/>
                      <p:cNvPicPr/>
                      <p:nvPr/>
                    </p:nvPicPr>
                    <p:blipFill>
                      <a:blip r:embed="rId4"/>
                      <a:stretch>
                        <a:fillRect/>
                      </a:stretch>
                    </p:blipFill>
                    <p:spPr>
                      <a:xfrm>
                        <a:off x="2955925" y="3677285"/>
                        <a:ext cx="6576695" cy="2870200"/>
                      </a:xfrm>
                      <a:prstGeom prst="rect">
                        <a:avLst/>
                      </a:prstGeom>
                      <a:noFill/>
                      <a:ln w="38100">
                        <a:noFill/>
                        <a:miter/>
                      </a:ln>
                    </p:spPr>
                  </p:pic>
                </p:oleObj>
              </mc:Fallback>
            </mc:AlternateContent>
          </a:graphicData>
        </a:graphic>
      </p:graphicFrame>
      <p:sp>
        <p:nvSpPr>
          <p:cNvPr id="2" name="文本框 1"/>
          <p:cNvSpPr txBox="1"/>
          <p:nvPr/>
        </p:nvSpPr>
        <p:spPr>
          <a:xfrm>
            <a:off x="1736090" y="3809365"/>
            <a:ext cx="614680" cy="570865"/>
          </a:xfrm>
          <a:prstGeom prst="rect">
            <a:avLst/>
          </a:prstGeom>
          <a:noFill/>
        </p:spPr>
        <p:txBody>
          <a:bodyPr wrap="none" rtlCol="0" anchor="t">
            <a:spAutoFit/>
          </a:bodyPr>
          <a:p>
            <a:pPr marL="342900" marR="0" lvl="0" indent="-342900" algn="l" defTabSz="914400" rtl="0" eaLnBrk="0" fontAlgn="base" latinLnBrk="0" hangingPunct="0">
              <a:lnSpc>
                <a:spcPct val="130000"/>
              </a:lnSpc>
              <a:spcBef>
                <a:spcPct val="20000"/>
              </a:spcBef>
              <a:spcAft>
                <a:spcPct val="0"/>
              </a:spcAft>
              <a:buClr>
                <a:schemeClr val="accent1"/>
              </a:buClr>
              <a:buSzPct val="65000"/>
              <a:buFontTx/>
              <a:buNone/>
              <a:defRPr/>
            </a:pPr>
            <a:r>
              <a:rPr lang="en-US" altLang="zh-CN" sz="2400" kern="0" noProof="0" dirty="0" smtClean="0">
                <a:ln>
                  <a:noFill/>
                </a:ln>
                <a:effectLst/>
                <a:uLnTx/>
                <a:uFillTx/>
                <a:latin typeface="Times New Roman" panose="02020603050405020304" pitchFamily="18" charset="0"/>
                <a:ea typeface="楷体_GB2312" pitchFamily="49" charset="-122"/>
                <a:cs typeface="Times New Roman" panose="02020603050405020304" pitchFamily="18" charset="0"/>
                <a:sym typeface="+mn-ea"/>
              </a:rPr>
              <a:t> </a:t>
            </a:r>
            <a:r>
              <a:rPr lang="en-US" altLang="zh-CN" sz="2400" kern="0" noProof="0" dirty="0" err="1" smtClean="0">
                <a:ln>
                  <a:noFill/>
                </a:ln>
                <a:effectLst/>
                <a:uLnTx/>
                <a:uFillTx/>
                <a:latin typeface="Times New Roman" panose="02020603050405020304" pitchFamily="18" charset="0"/>
                <a:ea typeface="楷体_GB2312" pitchFamily="49" charset="-122"/>
                <a:cs typeface="Times New Roman" panose="02020603050405020304" pitchFamily="18" charset="0"/>
                <a:sym typeface="+mn-ea"/>
              </a:rPr>
              <a:t>s.t.</a:t>
            </a:r>
            <a:endParaRPr lang="zh-CN" altLang="en-US" sz="2400">
              <a:latin typeface="Times New Roman" panose="02020603050405020304" pitchFamily="18" charset="0"/>
              <a:cs typeface="Times New Roman" panose="02020603050405020304" pitchFamily="18" charset="0"/>
            </a:endParaRPr>
          </a:p>
        </p:txBody>
      </p:sp>
    </p:spTree>
    <p:custDataLst>
      <p:tags r:id="rId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5733415"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8.1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问题</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5604" name="Text Box 5"/>
          <p:cNvSpPr txBox="1"/>
          <p:nvPr/>
        </p:nvSpPr>
        <p:spPr>
          <a:xfrm>
            <a:off x="426720" y="1150620"/>
            <a:ext cx="11635740" cy="5446395"/>
          </a:xfrm>
          <a:prstGeom prst="rect">
            <a:avLst/>
          </a:prstGeom>
          <a:noFill/>
          <a:ln w="6350">
            <a:noFill/>
          </a:ln>
        </p:spPr>
        <p:txBody>
          <a:bodyPr wrap="square" anchor="t" anchorCtr="0">
            <a:spAutoFit/>
          </a:bodyPr>
          <a:p>
            <a:pPr marL="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变量满足约束条件</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mn-ea"/>
              </a:rPr>
              <a:t>(8.2)-(8.5)</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式的一组值称为线性规划问题的一个</a:t>
            </a:r>
            <a:r>
              <a:rPr lang="zh-CN" altLang="en-US" sz="2400" b="1" dirty="0">
                <a:solidFill>
                  <a:schemeClr val="accent5"/>
                </a:solidFill>
                <a:latin typeface="华文楷体" panose="02010600040101010101" pitchFamily="2" charset="-122"/>
                <a:ea typeface="华文楷体" panose="02010600040101010101" pitchFamily="2" charset="-122"/>
                <a:cs typeface="华文楷体" panose="02010600040101010101" pitchFamily="2" charset="-122"/>
                <a:sym typeface="+mn-ea"/>
              </a:rPr>
              <a:t>可行解</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所有可行解构成的集合称为线性规划问题的</a:t>
            </a:r>
            <a:r>
              <a:rPr lang="zh-CN" altLang="en-US" sz="2400" b="1" dirty="0">
                <a:solidFill>
                  <a:schemeClr val="accent5"/>
                </a:solidFill>
                <a:latin typeface="华文楷体" panose="02010600040101010101" pitchFamily="2" charset="-122"/>
                <a:ea typeface="华文楷体" panose="02010600040101010101" pitchFamily="2" charset="-122"/>
                <a:cs typeface="华文楷体" panose="02010600040101010101" pitchFamily="2" charset="-122"/>
                <a:sym typeface="+mn-ea"/>
              </a:rPr>
              <a:t>可行区域</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使目标函数取得极值的可行解称为</a:t>
            </a:r>
            <a:r>
              <a:rPr lang="zh-CN" altLang="en-US" sz="2400" b="1" dirty="0">
                <a:solidFill>
                  <a:schemeClr val="accent5"/>
                </a:solidFill>
                <a:latin typeface="华文楷体" panose="02010600040101010101" pitchFamily="2" charset="-122"/>
                <a:ea typeface="华文楷体" panose="02010600040101010101" pitchFamily="2" charset="-122"/>
                <a:cs typeface="华文楷体" panose="02010600040101010101" pitchFamily="2" charset="-122"/>
                <a:sym typeface="+mn-ea"/>
              </a:rPr>
              <a:t>最优解</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在最优解处目标函数的值称为</a:t>
            </a:r>
            <a:r>
              <a:rPr lang="zh-CN" altLang="en-US" sz="2400" b="1" dirty="0">
                <a:solidFill>
                  <a:schemeClr val="accent5"/>
                </a:solidFill>
                <a:latin typeface="华文楷体" panose="02010600040101010101" pitchFamily="2" charset="-122"/>
                <a:ea typeface="华文楷体" panose="02010600040101010101" pitchFamily="2" charset="-122"/>
                <a:cs typeface="华文楷体" panose="02010600040101010101" pitchFamily="2" charset="-122"/>
                <a:sym typeface="+mn-ea"/>
              </a:rPr>
              <a:t>最优值</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有些情况下可能不存在最优解。</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通常有两种情况：</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lvl="2"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）根本没有可行解，即给定的约束条件之间是相互排斥的，可行区域为空集；</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lvl="2" indent="-342900" algn="l">
              <a:lnSpc>
                <a:spcPct val="150000"/>
              </a:lnSpc>
              <a:spcBef>
                <a:spcPts val="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）目标函数没有极值，也就是说在n维空间中的某个方向上，目标函数值可以无限增大，而仍满足约束条件，此时目标函数值无界。</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a:p>
            <a:pPr marL="342900" indent="-342900">
              <a:buFont typeface="Arial" panose="020B0604020202020204" pitchFamily="34" charset="0"/>
              <a:buChar char="•"/>
            </a:pPr>
            <a:endParaRPr lang="zh-CN" altLang="en-US" sz="2400" b="1" dirty="0">
              <a:latin typeface="华文楷体" panose="02010600040101010101" pitchFamily="2" charset="-122"/>
              <a:ea typeface="华文楷体" panose="02010600040101010101" pitchFamily="2" charset="-122"/>
              <a:cs typeface="华文楷体"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5733415"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8.1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问题</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18467" name="Rectangle 3"/>
          <p:cNvSpPr>
            <a:spLocks noGrp="1" noChangeArrowheads="1"/>
          </p:cNvSpPr>
          <p:nvPr/>
        </p:nvSpPr>
        <p:spPr>
          <a:xfrm>
            <a:off x="426403" y="1063308"/>
            <a:ext cx="7772400" cy="65405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线性规划</a:t>
            </a: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模型</a:t>
            </a:r>
            <a:endParaRPr kumimoji="0" lang="zh-CN" altLang="en-US" sz="2800" b="1" i="0" u="none" strike="noStrike" kern="1200" cap="none" spc="0" normalizeH="0" baseline="0" noProof="0" dirty="0">
              <a:ln>
                <a:noFill/>
              </a:ln>
              <a:solidFill>
                <a:schemeClr val="folHlink"/>
              </a:solidFill>
              <a:effectLst/>
              <a:uLnTx/>
              <a:uFillTx/>
              <a:latin typeface="+mj-ea"/>
              <a:ea typeface="+mj-ea"/>
              <a:cs typeface="+mj-ea"/>
            </a:endParaRPr>
          </a:p>
        </p:txBody>
      </p:sp>
      <p:sp>
        <p:nvSpPr>
          <p:cNvPr id="4" name="Text Box 53"/>
          <p:cNvSpPr txBox="1"/>
          <p:nvPr/>
        </p:nvSpPr>
        <p:spPr>
          <a:xfrm>
            <a:off x="426720" y="1629728"/>
            <a:ext cx="5343525" cy="460375"/>
          </a:xfrm>
          <a:prstGeom prst="rect">
            <a:avLst/>
          </a:prstGeom>
          <a:noFill/>
          <a:ln w="57150">
            <a:noFill/>
          </a:ln>
        </p:spPr>
        <p:txBody>
          <a:bodyPr anchor="t" anchorCtr="0">
            <a:spAutoFit/>
          </a:bodyPr>
          <a:p>
            <a:pPr marL="342900" indent="-342900">
              <a:spcBef>
                <a:spcPct val="5000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线性规划解的若干概念：</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3368" name="Text Box 56"/>
          <p:cNvSpPr txBox="1"/>
          <p:nvPr/>
        </p:nvSpPr>
        <p:spPr>
          <a:xfrm>
            <a:off x="1237933" y="2550160"/>
            <a:ext cx="3214687" cy="1824990"/>
          </a:xfrm>
          <a:prstGeom prst="rect">
            <a:avLst/>
          </a:prstGeom>
          <a:noFill/>
          <a:ln w="12700" cap="sq" cmpd="sng">
            <a:solidFill>
              <a:schemeClr val="tx1"/>
            </a:solidFill>
            <a:prstDash val="solid"/>
            <a:miter/>
            <a:headEnd type="none" w="sm" len="sm"/>
            <a:tailEnd type="none" w="sm" len="sm"/>
          </a:ln>
        </p:spPr>
        <p:txBody>
          <a:bodyPr anchor="t" anchorCtr="0">
            <a:spAutoFit/>
          </a:bodyPr>
          <a:p>
            <a:pPr algn="ctr">
              <a:lnSpc>
                <a:spcPct val="80000"/>
              </a:lnSpc>
              <a:spcBef>
                <a:spcPct val="50000"/>
              </a:spcBef>
              <a:buClr>
                <a:schemeClr val="accent1"/>
              </a:buClr>
              <a:buSzPct val="65000"/>
            </a:pPr>
            <a:r>
              <a:rPr lang="en-US" altLang="zh-CN" sz="2400" dirty="0">
                <a:solidFill>
                  <a:schemeClr val="tx1"/>
                </a:solidFill>
                <a:latin typeface="Times New Roman" panose="02020603050405020304" pitchFamily="18" charset="0"/>
                <a:cs typeface="Times New Roman" panose="02020603050405020304" pitchFamily="18" charset="0"/>
              </a:rPr>
              <a:t>max  z = 5</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1</a:t>
            </a:r>
            <a:r>
              <a:rPr lang="en-US" altLang="zh-CN" sz="2400" dirty="0">
                <a:solidFill>
                  <a:schemeClr val="tx1"/>
                </a:solidFill>
                <a:latin typeface="Times New Roman" panose="02020603050405020304" pitchFamily="18" charset="0"/>
                <a:cs typeface="Times New Roman" panose="02020603050405020304" pitchFamily="18" charset="0"/>
              </a:rPr>
              <a:t>+3</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2</a:t>
            </a:r>
            <a:endParaRPr lang="en-US" altLang="zh-CN" sz="2400" baseline="-25000" dirty="0">
              <a:solidFill>
                <a:schemeClr val="tx1"/>
              </a:solidFill>
              <a:latin typeface="Times New Roman" panose="02020603050405020304" pitchFamily="18" charset="0"/>
              <a:cs typeface="Times New Roman" panose="02020603050405020304" pitchFamily="18" charset="0"/>
            </a:endParaRPr>
          </a:p>
          <a:p>
            <a:pPr algn="ctr">
              <a:lnSpc>
                <a:spcPct val="80000"/>
              </a:lnSpc>
              <a:spcBef>
                <a:spcPct val="50000"/>
              </a:spcBef>
              <a:buClr>
                <a:schemeClr val="accent1"/>
              </a:buClr>
              <a:buSzPct val="65000"/>
            </a:pPr>
            <a:r>
              <a:rPr lang="en-US" altLang="zh-CN" sz="2400" dirty="0">
                <a:solidFill>
                  <a:schemeClr val="tx1"/>
                </a:solidFill>
                <a:latin typeface="Times New Roman" panose="02020603050405020304" pitchFamily="18" charset="0"/>
                <a:cs typeface="Times New Roman" panose="02020603050405020304" pitchFamily="18" charset="0"/>
              </a:rPr>
              <a:t>s.t.    2</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1</a:t>
            </a: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≤40</a:t>
            </a: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lnSpc>
                <a:spcPct val="80000"/>
              </a:lnSpc>
              <a:spcBef>
                <a:spcPct val="50000"/>
              </a:spcBef>
              <a:buClr>
                <a:schemeClr val="accent1"/>
              </a:buClr>
              <a:buSzPct val="65000"/>
            </a:pP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1</a:t>
            </a:r>
            <a:r>
              <a:rPr lang="en-US" altLang="zh-CN" sz="2400" dirty="0">
                <a:solidFill>
                  <a:schemeClr val="tx1"/>
                </a:solidFill>
                <a:latin typeface="Times New Roman" panose="02020603050405020304" pitchFamily="18" charset="0"/>
                <a:cs typeface="Times New Roman" panose="02020603050405020304" pitchFamily="18" charset="0"/>
              </a:rPr>
              <a:t>+2</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≤50 </a:t>
            </a: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lnSpc>
                <a:spcPct val="80000"/>
              </a:lnSpc>
              <a:spcBef>
                <a:spcPct val="50000"/>
              </a:spcBef>
              <a:buClr>
                <a:schemeClr val="accent1"/>
              </a:buClr>
              <a:buSzPct val="65000"/>
            </a:pPr>
            <a:r>
              <a:rPr lang="en-US" altLang="zh-CN" sz="2400" i="1" dirty="0">
                <a:solidFill>
                  <a:schemeClr val="tx1"/>
                </a:solidFill>
                <a:latin typeface="Times New Roman" panose="02020603050405020304" pitchFamily="18" charset="0"/>
                <a:cs typeface="Times New Roman" panose="02020603050405020304" pitchFamily="18" charset="0"/>
              </a:rPr>
              <a:t>         x</a:t>
            </a:r>
            <a:r>
              <a:rPr lang="en-US" altLang="zh-CN" sz="2400" baseline="-25000" dirty="0">
                <a:solidFill>
                  <a:schemeClr val="tx1"/>
                </a:solidFill>
                <a:latin typeface="Times New Roman" panose="02020603050405020304" pitchFamily="18" charset="0"/>
                <a:cs typeface="Times New Roman" panose="02020603050405020304" pitchFamily="18" charset="0"/>
              </a:rPr>
              <a:t>1</a:t>
            </a:r>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≥0</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13352" name="Rectangle 40"/>
          <p:cNvSpPr/>
          <p:nvPr/>
        </p:nvSpPr>
        <p:spPr>
          <a:xfrm>
            <a:off x="2118995" y="4838700"/>
            <a:ext cx="1958975" cy="1788795"/>
          </a:xfrm>
          <a:prstGeom prst="rect">
            <a:avLst/>
          </a:prstGeom>
          <a:noFill/>
          <a:ln w="9525">
            <a:noFill/>
          </a:ln>
        </p:spPr>
        <p:txBody>
          <a:bodyPr anchor="t" anchorCtr="0">
            <a:spAutoFit/>
          </a:bodyPr>
          <a:p>
            <a:pPr>
              <a:lnSpc>
                <a:spcPct val="140000"/>
              </a:lnSpc>
              <a:spcBef>
                <a:spcPct val="20000"/>
              </a:spcBef>
              <a:buClr>
                <a:schemeClr val="accent1"/>
              </a:buClr>
              <a:buSzPct val="65000"/>
            </a:pPr>
            <a:r>
              <a:rPr lang="zh-CN" altLang="en-US" sz="2400" dirty="0">
                <a:solidFill>
                  <a:schemeClr val="tx1"/>
                </a:solidFill>
                <a:latin typeface="华文楷体" panose="02010600040101010101" pitchFamily="2" charset="-122"/>
                <a:ea typeface="华文楷体" panose="02010600040101010101" pitchFamily="2" charset="-122"/>
              </a:rPr>
              <a:t>可行点</a:t>
            </a:r>
            <a:endParaRPr lang="zh-CN" altLang="en-US" sz="2400" dirty="0">
              <a:solidFill>
                <a:schemeClr val="tx1"/>
              </a:solidFill>
              <a:latin typeface="华文楷体" panose="02010600040101010101" pitchFamily="2" charset="-122"/>
              <a:ea typeface="华文楷体" panose="02010600040101010101" pitchFamily="2" charset="-122"/>
            </a:endParaRPr>
          </a:p>
          <a:p>
            <a:pPr>
              <a:lnSpc>
                <a:spcPct val="140000"/>
              </a:lnSpc>
              <a:spcBef>
                <a:spcPct val="20000"/>
              </a:spcBef>
              <a:buClr>
                <a:schemeClr val="accent1"/>
              </a:buClr>
              <a:buSzPct val="65000"/>
            </a:pPr>
            <a:r>
              <a:rPr lang="zh-CN" altLang="en-US" sz="2400" dirty="0">
                <a:solidFill>
                  <a:schemeClr val="tx1"/>
                </a:solidFill>
                <a:latin typeface="华文楷体" panose="02010600040101010101" pitchFamily="2" charset="-122"/>
                <a:ea typeface="华文楷体" panose="02010600040101010101" pitchFamily="2" charset="-122"/>
              </a:rPr>
              <a:t>可行域</a:t>
            </a:r>
            <a:endParaRPr lang="zh-CN" altLang="en-US" sz="2400" dirty="0">
              <a:solidFill>
                <a:schemeClr val="tx1"/>
              </a:solidFill>
              <a:latin typeface="华文楷体" panose="02010600040101010101" pitchFamily="2" charset="-122"/>
              <a:ea typeface="华文楷体" panose="02010600040101010101" pitchFamily="2" charset="-122"/>
            </a:endParaRPr>
          </a:p>
          <a:p>
            <a:pPr>
              <a:lnSpc>
                <a:spcPct val="140000"/>
              </a:lnSpc>
              <a:spcBef>
                <a:spcPct val="20000"/>
              </a:spcBef>
              <a:buClr>
                <a:schemeClr val="accent1"/>
              </a:buClr>
              <a:buSzPct val="65000"/>
            </a:pPr>
            <a:r>
              <a:rPr lang="zh-CN" altLang="en-US" sz="2400" dirty="0">
                <a:solidFill>
                  <a:schemeClr val="tx1"/>
                </a:solidFill>
                <a:latin typeface="华文楷体" panose="02010600040101010101" pitchFamily="2" charset="-122"/>
                <a:ea typeface="华文楷体" panose="02010600040101010101" pitchFamily="2" charset="-122"/>
              </a:rPr>
              <a:t>凸多面体</a:t>
            </a:r>
            <a:endParaRPr lang="zh-CN" altLang="en-US" sz="2400" dirty="0">
              <a:solidFill>
                <a:schemeClr val="tx1"/>
              </a:solidFill>
              <a:latin typeface="华文楷体" panose="02010600040101010101" pitchFamily="2" charset="-122"/>
              <a:ea typeface="华文楷体" panose="02010600040101010101" pitchFamily="2" charset="-122"/>
            </a:endParaRPr>
          </a:p>
        </p:txBody>
      </p:sp>
      <p:grpSp>
        <p:nvGrpSpPr>
          <p:cNvPr id="6" name="Group 20"/>
          <p:cNvGrpSpPr/>
          <p:nvPr/>
        </p:nvGrpSpPr>
        <p:grpSpPr bwMode="auto">
          <a:xfrm>
            <a:off x="5825489" y="3541713"/>
            <a:ext cx="1927222" cy="1512887"/>
            <a:chOff x="536" y="2205"/>
            <a:chExt cx="1214" cy="953"/>
          </a:xfrm>
          <a:solidFill>
            <a:schemeClr val="accent1"/>
          </a:solidFill>
        </p:grpSpPr>
        <p:sp>
          <p:nvSpPr>
            <p:cNvPr id="7" name="AutoShape 21"/>
            <p:cNvSpPr>
              <a:spLocks noChangeArrowheads="1"/>
            </p:cNvSpPr>
            <p:nvPr/>
          </p:nvSpPr>
          <p:spPr bwMode="auto">
            <a:xfrm>
              <a:off x="703" y="2205"/>
              <a:ext cx="952" cy="953"/>
            </a:xfrm>
            <a:prstGeom prst="rtTriangle">
              <a:avLst/>
            </a:prstGeom>
            <a:grpFill/>
            <a:ln w="9525">
              <a:noFill/>
              <a:miter lim="800000"/>
            </a:ln>
          </p:spPr>
          <p:txBody>
            <a:bodyPr wrap="none" anchor="ctr"/>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000" b="0" i="0" u="none" strike="noStrike" kern="1200" cap="none" spc="0" normalizeH="0" baseline="0" noProof="0">
                <a:ln>
                  <a:noFill/>
                </a:ln>
                <a:solidFill>
                  <a:schemeClr val="tx1"/>
                </a:solidFill>
                <a:effectLst/>
                <a:uLnTx/>
                <a:uFillTx/>
                <a:latin typeface="楷体_GB2312" pitchFamily="49" charset="-122"/>
                <a:ea typeface="楷体_GB2312" pitchFamily="49" charset="-122"/>
                <a:cs typeface="Times New Roman" panose="02020603050405020304" pitchFamily="18" charset="0"/>
              </a:endParaRPr>
            </a:p>
          </p:txBody>
        </p:sp>
        <p:sp>
          <p:nvSpPr>
            <p:cNvPr id="8" name="AutoShape 22"/>
            <p:cNvSpPr>
              <a:spLocks noChangeArrowheads="1"/>
            </p:cNvSpPr>
            <p:nvPr/>
          </p:nvSpPr>
          <p:spPr bwMode="auto">
            <a:xfrm rot="2684067">
              <a:off x="536" y="2466"/>
              <a:ext cx="1214" cy="170"/>
            </a:xfrm>
            <a:prstGeom prst="triangle">
              <a:avLst>
                <a:gd name="adj" fmla="val 50000"/>
              </a:avLst>
            </a:prstGeom>
            <a:grpFill/>
            <a:ln w="9525">
              <a:noFill/>
              <a:miter lim="800000"/>
            </a:ln>
          </p:spPr>
          <p:txBody>
            <a:bodyPr wrap="none" anchor="ctr"/>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000" b="0" i="0" u="none" strike="noStrike" kern="1200" cap="none" spc="0" normalizeH="0" baseline="0" noProof="0">
                <a:ln>
                  <a:noFill/>
                </a:ln>
                <a:solidFill>
                  <a:schemeClr val="tx1"/>
                </a:solidFill>
                <a:effectLst/>
                <a:uLnTx/>
                <a:uFillTx/>
                <a:latin typeface="楷体_GB2312" pitchFamily="49" charset="-122"/>
                <a:ea typeface="楷体_GB2312" pitchFamily="49" charset="-122"/>
                <a:cs typeface="Times New Roman" panose="02020603050405020304" pitchFamily="18" charset="0"/>
              </a:endParaRPr>
            </a:p>
          </p:txBody>
        </p:sp>
        <p:sp>
          <p:nvSpPr>
            <p:cNvPr id="9" name="Rectangle 23"/>
            <p:cNvSpPr>
              <a:spLocks noChangeArrowheads="1"/>
            </p:cNvSpPr>
            <p:nvPr/>
          </p:nvSpPr>
          <p:spPr bwMode="auto">
            <a:xfrm rot="-1979862">
              <a:off x="1243" y="2691"/>
              <a:ext cx="183" cy="409"/>
            </a:xfrm>
            <a:prstGeom prst="rect">
              <a:avLst/>
            </a:prstGeom>
            <a:grpFill/>
            <a:ln w="9525">
              <a:noFill/>
              <a:miter lim="800000"/>
            </a:ln>
          </p:spPr>
          <p:txBody>
            <a:bodyPr wrap="none" anchor="ctr"/>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000" b="0" i="0" u="none" strike="noStrike" kern="1200" cap="none" spc="0" normalizeH="0" baseline="0" noProof="0">
                <a:ln>
                  <a:noFill/>
                </a:ln>
                <a:solidFill>
                  <a:schemeClr val="tx1"/>
                </a:solidFill>
                <a:effectLst/>
                <a:uLnTx/>
                <a:uFillTx/>
                <a:latin typeface="楷体_GB2312" pitchFamily="49" charset="-122"/>
                <a:ea typeface="楷体_GB2312" pitchFamily="49" charset="-122"/>
                <a:cs typeface="Times New Roman" panose="02020603050405020304" pitchFamily="18" charset="0"/>
              </a:endParaRPr>
            </a:p>
          </p:txBody>
        </p:sp>
      </p:grpSp>
      <p:sp>
        <p:nvSpPr>
          <p:cNvPr id="10" name="Line 24"/>
          <p:cNvSpPr/>
          <p:nvPr/>
        </p:nvSpPr>
        <p:spPr>
          <a:xfrm>
            <a:off x="5825490" y="3398838"/>
            <a:ext cx="3168650" cy="1727200"/>
          </a:xfrm>
          <a:prstGeom prst="line">
            <a:avLst/>
          </a:prstGeom>
          <a:ln w="28575" cap="flat" cmpd="sng">
            <a:solidFill>
              <a:schemeClr val="tx1"/>
            </a:solidFill>
            <a:prstDash val="solid"/>
            <a:round/>
            <a:headEnd type="none" w="med" len="med"/>
            <a:tailEnd type="none" w="med" len="med"/>
          </a:ln>
        </p:spPr>
      </p:sp>
      <p:sp>
        <p:nvSpPr>
          <p:cNvPr id="11" name="Oval 25"/>
          <p:cNvSpPr/>
          <p:nvPr/>
        </p:nvSpPr>
        <p:spPr>
          <a:xfrm>
            <a:off x="6474778" y="4406900"/>
            <a:ext cx="360362" cy="358775"/>
          </a:xfrm>
          <a:prstGeom prst="ellipse">
            <a:avLst/>
          </a:prstGeom>
          <a:solidFill>
            <a:srgbClr val="FF9900"/>
          </a:solidFill>
          <a:ln w="28575" cap="flat" cmpd="sng">
            <a:solidFill>
              <a:schemeClr val="tx1"/>
            </a:solidFill>
            <a:prstDash val="solid"/>
            <a:round/>
            <a:headEnd type="none" w="med" len="med"/>
            <a:tailEnd type="none" w="med" len="med"/>
          </a:ln>
        </p:spPr>
        <p:txBody>
          <a:bodyPr wrap="none" anchor="ctr" anchorCtr="0"/>
          <a:p>
            <a:pPr>
              <a:spcBef>
                <a:spcPct val="20000"/>
              </a:spcBef>
              <a:buClr>
                <a:schemeClr val="accent1"/>
              </a:buClr>
              <a:buSzPct val="65000"/>
            </a:pPr>
            <a:r>
              <a:rPr lang="en-US" altLang="zh-CN" sz="1800" b="1" dirty="0">
                <a:solidFill>
                  <a:schemeClr val="tx1"/>
                </a:solidFill>
                <a:latin typeface="楷体_GB2312" pitchFamily="49" charset="-122"/>
              </a:rPr>
              <a:t>Ⅰ</a:t>
            </a:r>
            <a:endParaRPr lang="en-US" altLang="zh-CN" sz="1800" b="1" dirty="0">
              <a:solidFill>
                <a:schemeClr val="tx1"/>
              </a:solidFill>
              <a:latin typeface="楷体_GB2312" pitchFamily="49" charset="-122"/>
            </a:endParaRPr>
          </a:p>
        </p:txBody>
      </p:sp>
      <p:sp>
        <p:nvSpPr>
          <p:cNvPr id="12" name="Rectangle 26"/>
          <p:cNvSpPr/>
          <p:nvPr/>
        </p:nvSpPr>
        <p:spPr>
          <a:xfrm>
            <a:off x="6284278" y="2930525"/>
            <a:ext cx="1878012" cy="400050"/>
          </a:xfrm>
          <a:prstGeom prst="rect">
            <a:avLst/>
          </a:prstGeom>
          <a:noFill/>
          <a:ln w="9525">
            <a:noFill/>
          </a:ln>
        </p:spPr>
        <p:txBody>
          <a:bodyPr anchor="t" anchorCtr="0">
            <a:spAutoFit/>
          </a:bodyPr>
          <a:p>
            <a:pPr>
              <a:spcBef>
                <a:spcPct val="20000"/>
              </a:spcBef>
              <a:buClr>
                <a:schemeClr val="accent1"/>
              </a:buClr>
              <a:buSzPct val="65000"/>
            </a:pPr>
            <a:r>
              <a:rPr lang="en-US" altLang="zh-CN" sz="2000" dirty="0">
                <a:solidFill>
                  <a:schemeClr val="tx1"/>
                </a:solidFill>
                <a:latin typeface="楷体_GB2312" pitchFamily="49" charset="-122"/>
              </a:rPr>
              <a:t>2</a:t>
            </a:r>
            <a:r>
              <a:rPr lang="en-US" altLang="zh-CN" sz="2000" i="1" dirty="0">
                <a:solidFill>
                  <a:schemeClr val="tx1"/>
                </a:solidFill>
                <a:latin typeface="楷体_GB2312" pitchFamily="49" charset="-122"/>
              </a:rPr>
              <a:t>x</a:t>
            </a:r>
            <a:r>
              <a:rPr lang="en-US" altLang="zh-CN" sz="2000" baseline="-25000" dirty="0">
                <a:solidFill>
                  <a:schemeClr val="tx1"/>
                </a:solidFill>
                <a:latin typeface="楷体_GB2312" pitchFamily="49" charset="-122"/>
              </a:rPr>
              <a:t>1</a:t>
            </a:r>
            <a:r>
              <a:rPr lang="en-US" altLang="zh-CN" sz="2000" dirty="0">
                <a:solidFill>
                  <a:schemeClr val="tx1"/>
                </a:solidFill>
                <a:latin typeface="楷体_GB2312" pitchFamily="49" charset="-122"/>
              </a:rPr>
              <a:t>+</a:t>
            </a:r>
            <a:r>
              <a:rPr lang="en-US" altLang="zh-CN" sz="2000" i="1" dirty="0">
                <a:solidFill>
                  <a:schemeClr val="tx1"/>
                </a:solidFill>
                <a:latin typeface="楷体_GB2312" pitchFamily="49" charset="-122"/>
              </a:rPr>
              <a:t>x</a:t>
            </a:r>
            <a:r>
              <a:rPr lang="en-US" altLang="zh-CN" sz="2000" baseline="-25000" dirty="0">
                <a:solidFill>
                  <a:schemeClr val="tx1"/>
                </a:solidFill>
                <a:latin typeface="楷体_GB2312" pitchFamily="49" charset="-122"/>
              </a:rPr>
              <a:t>2</a:t>
            </a:r>
            <a:r>
              <a:rPr lang="en-US" altLang="zh-CN" sz="2000" dirty="0">
                <a:solidFill>
                  <a:schemeClr val="tx1"/>
                </a:solidFill>
                <a:latin typeface="楷体_GB2312" pitchFamily="49" charset="-122"/>
              </a:rPr>
              <a:t>≤40</a:t>
            </a:r>
            <a:endParaRPr lang="en-US" altLang="zh-CN" sz="2000" b="1" dirty="0">
              <a:solidFill>
                <a:schemeClr val="tx1"/>
              </a:solidFill>
              <a:latin typeface="楷体_GB2312" pitchFamily="49" charset="-122"/>
            </a:endParaRPr>
          </a:p>
        </p:txBody>
      </p:sp>
      <p:sp>
        <p:nvSpPr>
          <p:cNvPr id="13" name="Rectangle 27"/>
          <p:cNvSpPr/>
          <p:nvPr/>
        </p:nvSpPr>
        <p:spPr>
          <a:xfrm>
            <a:off x="7914640" y="4191000"/>
            <a:ext cx="1620838" cy="461963"/>
          </a:xfrm>
          <a:prstGeom prst="rect">
            <a:avLst/>
          </a:prstGeom>
          <a:noFill/>
          <a:ln w="9525">
            <a:noFill/>
          </a:ln>
        </p:spPr>
        <p:txBody>
          <a:bodyPr wrap="none" anchor="t" anchorCtr="0">
            <a:spAutoFit/>
          </a:bodyPr>
          <a:p>
            <a:pPr>
              <a:spcBef>
                <a:spcPct val="20000"/>
              </a:spcBef>
              <a:buClr>
                <a:schemeClr val="accent1"/>
              </a:buClr>
              <a:buSzPct val="65000"/>
            </a:pPr>
            <a:r>
              <a:rPr lang="en-US" altLang="zh-CN" sz="2400" i="1" dirty="0">
                <a:solidFill>
                  <a:schemeClr val="tx1"/>
                </a:solidFill>
                <a:latin typeface="楷体_GB2312" pitchFamily="49" charset="-122"/>
              </a:rPr>
              <a:t>x</a:t>
            </a:r>
            <a:r>
              <a:rPr lang="en-US" altLang="zh-CN" sz="2400" baseline="-25000" dirty="0">
                <a:solidFill>
                  <a:schemeClr val="tx1"/>
                </a:solidFill>
                <a:latin typeface="楷体_GB2312" pitchFamily="49" charset="-122"/>
              </a:rPr>
              <a:t>1</a:t>
            </a:r>
            <a:r>
              <a:rPr lang="en-US" altLang="zh-CN" sz="2400" dirty="0">
                <a:solidFill>
                  <a:schemeClr val="tx1"/>
                </a:solidFill>
                <a:latin typeface="楷体_GB2312" pitchFamily="49" charset="-122"/>
              </a:rPr>
              <a:t>+2</a:t>
            </a:r>
            <a:r>
              <a:rPr lang="en-US" altLang="zh-CN" sz="2400" i="1" dirty="0">
                <a:solidFill>
                  <a:schemeClr val="tx1"/>
                </a:solidFill>
                <a:latin typeface="楷体_GB2312" pitchFamily="49" charset="-122"/>
              </a:rPr>
              <a:t>x</a:t>
            </a:r>
            <a:r>
              <a:rPr lang="en-US" altLang="zh-CN" sz="2400" baseline="-25000" dirty="0">
                <a:solidFill>
                  <a:schemeClr val="tx1"/>
                </a:solidFill>
                <a:latin typeface="楷体_GB2312" pitchFamily="49" charset="-122"/>
              </a:rPr>
              <a:t>2</a:t>
            </a:r>
            <a:r>
              <a:rPr lang="en-US" altLang="zh-CN" sz="2400" dirty="0">
                <a:solidFill>
                  <a:schemeClr val="tx1"/>
                </a:solidFill>
                <a:latin typeface="楷体_GB2312" pitchFamily="49" charset="-122"/>
              </a:rPr>
              <a:t>≤50</a:t>
            </a:r>
            <a:endParaRPr lang="en-US" altLang="zh-CN" sz="2400" b="1" dirty="0">
              <a:solidFill>
                <a:schemeClr val="tx1"/>
              </a:solidFill>
              <a:latin typeface="楷体_GB2312" pitchFamily="49" charset="-122"/>
            </a:endParaRPr>
          </a:p>
        </p:txBody>
      </p:sp>
      <p:sp>
        <p:nvSpPr>
          <p:cNvPr id="14" name="Line 28"/>
          <p:cNvSpPr/>
          <p:nvPr/>
        </p:nvSpPr>
        <p:spPr>
          <a:xfrm>
            <a:off x="6114415" y="3541713"/>
            <a:ext cx="0" cy="1512887"/>
          </a:xfrm>
          <a:prstGeom prst="line">
            <a:avLst/>
          </a:prstGeom>
          <a:ln w="9525" cap="flat" cmpd="sng">
            <a:solidFill>
              <a:schemeClr val="tx1"/>
            </a:solidFill>
            <a:prstDash val="solid"/>
            <a:round/>
            <a:headEnd type="none" w="med" len="med"/>
            <a:tailEnd type="none" w="med" len="med"/>
          </a:ln>
        </p:spPr>
      </p:sp>
      <p:sp>
        <p:nvSpPr>
          <p:cNvPr id="15" name="Line 29"/>
          <p:cNvSpPr/>
          <p:nvPr/>
        </p:nvSpPr>
        <p:spPr>
          <a:xfrm>
            <a:off x="5825490" y="2462213"/>
            <a:ext cx="1944688" cy="2952750"/>
          </a:xfrm>
          <a:prstGeom prst="line">
            <a:avLst/>
          </a:prstGeom>
          <a:ln w="28575" cap="flat" cmpd="sng">
            <a:solidFill>
              <a:schemeClr val="tx1"/>
            </a:solidFill>
            <a:prstDash val="solid"/>
            <a:round/>
            <a:headEnd type="none" w="med" len="med"/>
            <a:tailEnd type="none" w="med" len="med"/>
          </a:ln>
        </p:spPr>
      </p:sp>
      <p:grpSp>
        <p:nvGrpSpPr>
          <p:cNvPr id="16" name="Group 60"/>
          <p:cNvGrpSpPr/>
          <p:nvPr/>
        </p:nvGrpSpPr>
        <p:grpSpPr>
          <a:xfrm>
            <a:off x="5825490" y="2112963"/>
            <a:ext cx="3721100" cy="3351212"/>
            <a:chOff x="2073" y="1305"/>
            <a:chExt cx="2344" cy="2111"/>
          </a:xfrm>
        </p:grpSpPr>
        <p:sp>
          <p:nvSpPr>
            <p:cNvPr id="17" name="Line 31"/>
            <p:cNvSpPr/>
            <p:nvPr/>
          </p:nvSpPr>
          <p:spPr>
            <a:xfrm>
              <a:off x="2073" y="3158"/>
              <a:ext cx="2314" cy="0"/>
            </a:xfrm>
            <a:prstGeom prst="line">
              <a:avLst/>
            </a:prstGeom>
            <a:ln w="28575" cap="flat" cmpd="sng">
              <a:solidFill>
                <a:schemeClr val="tx1"/>
              </a:solidFill>
              <a:prstDash val="solid"/>
              <a:round/>
              <a:headEnd type="none" w="med" len="med"/>
              <a:tailEnd type="triangle" w="med" len="med"/>
            </a:ln>
          </p:spPr>
        </p:sp>
        <p:grpSp>
          <p:nvGrpSpPr>
            <p:cNvPr id="18" name="Group 59"/>
            <p:cNvGrpSpPr/>
            <p:nvPr/>
          </p:nvGrpSpPr>
          <p:grpSpPr>
            <a:xfrm>
              <a:off x="2240" y="1305"/>
              <a:ext cx="2177" cy="2111"/>
              <a:chOff x="2240" y="1305"/>
              <a:chExt cx="2177" cy="2111"/>
            </a:xfrm>
          </p:grpSpPr>
          <p:sp>
            <p:nvSpPr>
              <p:cNvPr id="19" name="Line 33"/>
              <p:cNvSpPr/>
              <p:nvPr/>
            </p:nvSpPr>
            <p:spPr>
              <a:xfrm flipV="1">
                <a:off x="2255" y="1389"/>
                <a:ext cx="0" cy="1996"/>
              </a:xfrm>
              <a:prstGeom prst="line">
                <a:avLst/>
              </a:prstGeom>
              <a:ln w="28575" cap="flat" cmpd="sng">
                <a:solidFill>
                  <a:schemeClr val="tx1"/>
                </a:solidFill>
                <a:prstDash val="solid"/>
                <a:round/>
                <a:headEnd type="none" w="med" len="med"/>
                <a:tailEnd type="triangle" w="med" len="med"/>
              </a:ln>
            </p:spPr>
          </p:sp>
          <p:sp>
            <p:nvSpPr>
              <p:cNvPr id="20" name="Rectangle 34"/>
              <p:cNvSpPr/>
              <p:nvPr/>
            </p:nvSpPr>
            <p:spPr>
              <a:xfrm>
                <a:off x="4105" y="3203"/>
                <a:ext cx="312" cy="213"/>
              </a:xfrm>
              <a:prstGeom prst="rect">
                <a:avLst/>
              </a:prstGeom>
              <a:noFill/>
              <a:ln w="9525">
                <a:noFill/>
              </a:ln>
            </p:spPr>
            <p:txBody>
              <a:bodyPr wrap="none" anchor="t" anchorCtr="0">
                <a:spAutoFit/>
              </a:bodyPr>
              <a:p>
                <a:pPr>
                  <a:spcBef>
                    <a:spcPct val="20000"/>
                  </a:spcBef>
                  <a:buClr>
                    <a:schemeClr val="accent1"/>
                  </a:buClr>
                  <a:buSzPct val="65000"/>
                </a:pPr>
                <a:r>
                  <a:rPr lang="en-US" altLang="zh-CN" sz="1600" dirty="0">
                    <a:solidFill>
                      <a:schemeClr val="tx1"/>
                    </a:solidFill>
                    <a:latin typeface="楷体_GB2312" pitchFamily="49" charset="-122"/>
                  </a:rPr>
                  <a:t> </a:t>
                </a:r>
                <a:r>
                  <a:rPr lang="en-US" altLang="zh-CN" sz="1600" b="1" dirty="0">
                    <a:solidFill>
                      <a:schemeClr val="tx1"/>
                    </a:solidFill>
                    <a:latin typeface="楷体_GB2312" pitchFamily="49" charset="-122"/>
                  </a:rPr>
                  <a:t>X1</a:t>
                </a:r>
                <a:endParaRPr lang="en-US" altLang="zh-CN" sz="1600" b="1" dirty="0">
                  <a:solidFill>
                    <a:schemeClr val="tx1"/>
                  </a:solidFill>
                  <a:latin typeface="楷体_GB2312" pitchFamily="49" charset="-122"/>
                </a:endParaRPr>
              </a:p>
            </p:txBody>
          </p:sp>
          <p:sp>
            <p:nvSpPr>
              <p:cNvPr id="21" name="Rectangle 35"/>
              <p:cNvSpPr/>
              <p:nvPr/>
            </p:nvSpPr>
            <p:spPr>
              <a:xfrm>
                <a:off x="2240" y="1305"/>
                <a:ext cx="312" cy="213"/>
              </a:xfrm>
              <a:prstGeom prst="rect">
                <a:avLst/>
              </a:prstGeom>
              <a:noFill/>
              <a:ln w="9525">
                <a:noFill/>
              </a:ln>
            </p:spPr>
            <p:txBody>
              <a:bodyPr wrap="none" anchor="t" anchorCtr="0">
                <a:spAutoFit/>
              </a:bodyPr>
              <a:p>
                <a:pPr>
                  <a:spcBef>
                    <a:spcPct val="20000"/>
                  </a:spcBef>
                  <a:buClr>
                    <a:schemeClr val="accent1"/>
                  </a:buClr>
                  <a:buSzPct val="65000"/>
                </a:pPr>
                <a:r>
                  <a:rPr lang="en-US" altLang="zh-CN" sz="1600" dirty="0">
                    <a:solidFill>
                      <a:schemeClr val="tx1"/>
                    </a:solidFill>
                    <a:latin typeface="楷体_GB2312" pitchFamily="49" charset="-122"/>
                  </a:rPr>
                  <a:t> </a:t>
                </a:r>
                <a:r>
                  <a:rPr lang="en-US" altLang="zh-CN" sz="1600" b="1" dirty="0">
                    <a:solidFill>
                      <a:schemeClr val="tx1"/>
                    </a:solidFill>
                    <a:latin typeface="楷体_GB2312" pitchFamily="49" charset="-122"/>
                  </a:rPr>
                  <a:t>X2</a:t>
                </a:r>
                <a:endParaRPr lang="en-US" altLang="zh-CN" sz="1600" b="1" dirty="0">
                  <a:solidFill>
                    <a:schemeClr val="tx1"/>
                  </a:solidFill>
                  <a:latin typeface="楷体_GB2312" pitchFamily="49" charset="-122"/>
                </a:endParaRPr>
              </a:p>
            </p:txBody>
          </p:sp>
        </p:grpSp>
      </p:grpSp>
      <p:sp>
        <p:nvSpPr>
          <p:cNvPr id="22" name="Text Box 36"/>
          <p:cNvSpPr txBox="1"/>
          <p:nvPr/>
        </p:nvSpPr>
        <p:spPr>
          <a:xfrm>
            <a:off x="5825490" y="4983163"/>
            <a:ext cx="431800" cy="366712"/>
          </a:xfrm>
          <a:prstGeom prst="rect">
            <a:avLst/>
          </a:prstGeom>
          <a:noFill/>
          <a:ln w="9525">
            <a:noFill/>
          </a:ln>
        </p:spPr>
        <p:txBody>
          <a:bodyPr anchor="t" anchorCtr="0">
            <a:spAutoFit/>
          </a:bodyPr>
          <a:p>
            <a:pPr>
              <a:spcBef>
                <a:spcPct val="50000"/>
              </a:spcBef>
              <a:buClr>
                <a:schemeClr val="accent1"/>
              </a:buClr>
              <a:buSzPct val="65000"/>
            </a:pPr>
            <a:r>
              <a:rPr lang="en-US" altLang="zh-CN" sz="1800" b="1" dirty="0">
                <a:solidFill>
                  <a:schemeClr val="tx1"/>
                </a:solidFill>
                <a:latin typeface="楷体_GB2312" pitchFamily="49" charset="-122"/>
              </a:rPr>
              <a:t>a</a:t>
            </a:r>
            <a:endParaRPr lang="en-US" altLang="zh-CN" sz="1800" b="1" dirty="0">
              <a:solidFill>
                <a:schemeClr val="tx1"/>
              </a:solidFill>
              <a:latin typeface="楷体_GB2312" pitchFamily="49" charset="-122"/>
            </a:endParaRPr>
          </a:p>
        </p:txBody>
      </p:sp>
      <p:sp>
        <p:nvSpPr>
          <p:cNvPr id="23" name="Text Box 37"/>
          <p:cNvSpPr txBox="1"/>
          <p:nvPr/>
        </p:nvSpPr>
        <p:spPr>
          <a:xfrm>
            <a:off x="7338378" y="5126038"/>
            <a:ext cx="287337" cy="396875"/>
          </a:xfrm>
          <a:prstGeom prst="rect">
            <a:avLst/>
          </a:prstGeom>
          <a:noFill/>
          <a:ln w="9525">
            <a:noFill/>
          </a:ln>
        </p:spPr>
        <p:txBody>
          <a:bodyPr anchor="t" anchorCtr="0">
            <a:spAutoFit/>
          </a:bodyPr>
          <a:p>
            <a:pPr>
              <a:spcBef>
                <a:spcPct val="50000"/>
              </a:spcBef>
              <a:buClr>
                <a:schemeClr val="accent1"/>
              </a:buClr>
              <a:buSzPct val="65000"/>
            </a:pPr>
            <a:r>
              <a:rPr lang="en-US" altLang="zh-CN" sz="2000" b="1" dirty="0">
                <a:solidFill>
                  <a:schemeClr val="tx1"/>
                </a:solidFill>
                <a:latin typeface="楷体_GB2312" pitchFamily="49" charset="-122"/>
              </a:rPr>
              <a:t>b</a:t>
            </a:r>
            <a:endParaRPr lang="en-US" altLang="zh-CN" sz="2000" b="1" dirty="0">
              <a:solidFill>
                <a:schemeClr val="tx1"/>
              </a:solidFill>
              <a:latin typeface="楷体_GB2312" pitchFamily="49" charset="-122"/>
            </a:endParaRPr>
          </a:p>
        </p:txBody>
      </p:sp>
      <p:sp>
        <p:nvSpPr>
          <p:cNvPr id="24" name="Text Box 38"/>
          <p:cNvSpPr txBox="1"/>
          <p:nvPr/>
        </p:nvSpPr>
        <p:spPr>
          <a:xfrm>
            <a:off x="6762115" y="3614738"/>
            <a:ext cx="504825" cy="366712"/>
          </a:xfrm>
          <a:prstGeom prst="rect">
            <a:avLst/>
          </a:prstGeom>
          <a:noFill/>
          <a:ln w="9525">
            <a:noFill/>
          </a:ln>
        </p:spPr>
        <p:txBody>
          <a:bodyPr anchor="t" anchorCtr="0">
            <a:spAutoFit/>
          </a:bodyPr>
          <a:p>
            <a:pPr>
              <a:spcBef>
                <a:spcPct val="50000"/>
              </a:spcBef>
              <a:buClr>
                <a:schemeClr val="accent1"/>
              </a:buClr>
              <a:buSzPct val="65000"/>
            </a:pPr>
            <a:r>
              <a:rPr lang="en-US" altLang="zh-CN" sz="1800" b="1" dirty="0">
                <a:solidFill>
                  <a:schemeClr val="tx1"/>
                </a:solidFill>
                <a:latin typeface="楷体_GB2312" pitchFamily="49" charset="-122"/>
              </a:rPr>
              <a:t>c</a:t>
            </a:r>
            <a:endParaRPr lang="en-US" altLang="zh-CN" sz="1800" b="1" dirty="0">
              <a:solidFill>
                <a:schemeClr val="tx1"/>
              </a:solidFill>
              <a:latin typeface="楷体_GB2312" pitchFamily="49" charset="-122"/>
            </a:endParaRPr>
          </a:p>
        </p:txBody>
      </p:sp>
      <p:sp>
        <p:nvSpPr>
          <p:cNvPr id="25" name="Text Box 39"/>
          <p:cNvSpPr txBox="1"/>
          <p:nvPr/>
        </p:nvSpPr>
        <p:spPr>
          <a:xfrm>
            <a:off x="5825490" y="3470275"/>
            <a:ext cx="576263" cy="366713"/>
          </a:xfrm>
          <a:prstGeom prst="rect">
            <a:avLst/>
          </a:prstGeom>
          <a:noFill/>
          <a:ln w="9525">
            <a:noFill/>
          </a:ln>
        </p:spPr>
        <p:txBody>
          <a:bodyPr anchor="t" anchorCtr="0">
            <a:spAutoFit/>
          </a:bodyPr>
          <a:p>
            <a:pPr>
              <a:spcBef>
                <a:spcPct val="50000"/>
              </a:spcBef>
              <a:buClr>
                <a:schemeClr val="accent1"/>
              </a:buClr>
              <a:buSzPct val="65000"/>
            </a:pPr>
            <a:r>
              <a:rPr lang="en-US" altLang="zh-CN" sz="1800" b="1" dirty="0">
                <a:solidFill>
                  <a:schemeClr val="tx1"/>
                </a:solidFill>
                <a:latin typeface="楷体_GB2312" pitchFamily="49" charset="-122"/>
              </a:rPr>
              <a:t>d</a:t>
            </a:r>
            <a:endParaRPr lang="en-US" altLang="zh-CN" sz="1800" b="1" dirty="0">
              <a:solidFill>
                <a:schemeClr val="tx1"/>
              </a:solidFill>
              <a:latin typeface="楷体_GB2312" pitchFamily="49" charset="-122"/>
            </a:endParaRPr>
          </a:p>
        </p:txBody>
      </p:sp>
      <p:sp>
        <p:nvSpPr>
          <p:cNvPr id="26" name="Oval 41"/>
          <p:cNvSpPr/>
          <p:nvPr/>
        </p:nvSpPr>
        <p:spPr>
          <a:xfrm>
            <a:off x="7338378" y="4838700"/>
            <a:ext cx="360362" cy="360363"/>
          </a:xfrm>
          <a:prstGeom prst="ellipse">
            <a:avLst/>
          </a:prstGeom>
          <a:solidFill>
            <a:srgbClr val="99CCFF"/>
          </a:solidFill>
          <a:ln w="28575" cap="flat" cmpd="sng">
            <a:solidFill>
              <a:schemeClr val="tx1"/>
            </a:solidFill>
            <a:prstDash val="solid"/>
            <a:round/>
            <a:headEnd type="none" w="med" len="med"/>
            <a:tailEnd type="none" w="med" len="med"/>
          </a:ln>
        </p:spPr>
        <p:txBody>
          <a:bodyPr wrap="none" anchor="ctr" anchorCtr="0"/>
          <a:p>
            <a:pPr>
              <a:spcBef>
                <a:spcPct val="20000"/>
              </a:spcBef>
              <a:buClr>
                <a:schemeClr val="accent1"/>
              </a:buClr>
              <a:buSzPct val="65000"/>
            </a:pPr>
            <a:r>
              <a:rPr lang="en-US" altLang="zh-CN" sz="2400" b="1" dirty="0">
                <a:solidFill>
                  <a:schemeClr val="tx1"/>
                </a:solidFill>
                <a:latin typeface="楷体_GB2312" pitchFamily="49" charset="-122"/>
              </a:rPr>
              <a:t>v</a:t>
            </a:r>
            <a:endParaRPr lang="en-US" altLang="zh-CN" sz="2400" b="1" dirty="0">
              <a:solidFill>
                <a:schemeClr val="tx1"/>
              </a:solidFill>
              <a:latin typeface="楷体_GB2312" pitchFamily="49" charset="-122"/>
            </a:endParaRPr>
          </a:p>
        </p:txBody>
      </p:sp>
      <p:sp>
        <p:nvSpPr>
          <p:cNvPr id="27" name="Line 46"/>
          <p:cNvSpPr/>
          <p:nvPr/>
        </p:nvSpPr>
        <p:spPr>
          <a:xfrm>
            <a:off x="6077903" y="3541713"/>
            <a:ext cx="0" cy="1512887"/>
          </a:xfrm>
          <a:prstGeom prst="line">
            <a:avLst/>
          </a:prstGeom>
          <a:ln w="28575" cap="flat" cmpd="sng">
            <a:solidFill>
              <a:srgbClr val="33CC33"/>
            </a:solidFill>
            <a:prstDash val="solid"/>
            <a:round/>
            <a:headEnd type="none" w="med" len="med"/>
            <a:tailEnd type="none" w="med" len="med"/>
          </a:ln>
        </p:spPr>
      </p:sp>
      <p:sp>
        <p:nvSpPr>
          <p:cNvPr id="28" name="Line 47"/>
          <p:cNvSpPr/>
          <p:nvPr/>
        </p:nvSpPr>
        <p:spPr>
          <a:xfrm>
            <a:off x="6798628" y="3938588"/>
            <a:ext cx="755650" cy="1152525"/>
          </a:xfrm>
          <a:prstGeom prst="line">
            <a:avLst/>
          </a:prstGeom>
          <a:ln w="57150" cap="flat" cmpd="sng">
            <a:solidFill>
              <a:srgbClr val="33CC33"/>
            </a:solidFill>
            <a:prstDash val="solid"/>
            <a:round/>
            <a:headEnd type="none" w="med" len="med"/>
            <a:tailEnd type="none" w="med" len="med"/>
          </a:ln>
        </p:spPr>
      </p:sp>
      <p:sp>
        <p:nvSpPr>
          <p:cNvPr id="29" name="Line 48"/>
          <p:cNvSpPr/>
          <p:nvPr/>
        </p:nvSpPr>
        <p:spPr>
          <a:xfrm>
            <a:off x="6077903" y="5054600"/>
            <a:ext cx="1439862" cy="0"/>
          </a:xfrm>
          <a:prstGeom prst="line">
            <a:avLst/>
          </a:prstGeom>
          <a:ln w="57150" cap="flat" cmpd="sng">
            <a:solidFill>
              <a:srgbClr val="33CC33"/>
            </a:solidFill>
            <a:prstDash val="solid"/>
            <a:round/>
            <a:headEnd type="none" w="med" len="med"/>
            <a:tailEnd type="none" w="med" len="med"/>
          </a:ln>
        </p:spPr>
      </p:sp>
      <p:sp>
        <p:nvSpPr>
          <p:cNvPr id="30" name="Line 49"/>
          <p:cNvSpPr/>
          <p:nvPr/>
        </p:nvSpPr>
        <p:spPr>
          <a:xfrm>
            <a:off x="6077903" y="3541713"/>
            <a:ext cx="792162" cy="433387"/>
          </a:xfrm>
          <a:prstGeom prst="line">
            <a:avLst/>
          </a:prstGeom>
          <a:ln w="57150" cap="flat" cmpd="sng">
            <a:solidFill>
              <a:srgbClr val="33CC33"/>
            </a:solidFill>
            <a:prstDash val="solid"/>
            <a:round/>
            <a:headEnd type="none" w="med" len="med"/>
            <a:tailEnd type="none" w="med" len="med"/>
          </a:ln>
        </p:spPr>
      </p:sp>
      <p:sp>
        <p:nvSpPr>
          <p:cNvPr id="31" name="Oval 50"/>
          <p:cNvSpPr/>
          <p:nvPr/>
        </p:nvSpPr>
        <p:spPr>
          <a:xfrm>
            <a:off x="7338378" y="4865370"/>
            <a:ext cx="360362" cy="360363"/>
          </a:xfrm>
          <a:prstGeom prst="ellipse">
            <a:avLst/>
          </a:prstGeom>
          <a:solidFill>
            <a:srgbClr val="99FFCC"/>
          </a:solidFill>
          <a:ln w="28575" cap="flat" cmpd="sng">
            <a:solidFill>
              <a:schemeClr val="tx1"/>
            </a:solidFill>
            <a:prstDash val="solid"/>
            <a:round/>
            <a:headEnd type="none" w="med" len="med"/>
            <a:tailEnd type="none" w="med" len="med"/>
          </a:ln>
        </p:spPr>
        <p:txBody>
          <a:bodyPr wrap="none" anchor="ctr" anchorCtr="0"/>
          <a:p>
            <a:pPr>
              <a:spcBef>
                <a:spcPct val="20000"/>
              </a:spcBef>
              <a:buClr>
                <a:schemeClr val="accent1"/>
              </a:buClr>
              <a:buSzPct val="65000"/>
            </a:pPr>
            <a:r>
              <a:rPr lang="en-US" altLang="zh-CN" sz="2400" b="1" dirty="0">
                <a:solidFill>
                  <a:schemeClr val="tx1"/>
                </a:solidFill>
                <a:latin typeface="楷体_GB2312" pitchFamily="49" charset="-122"/>
              </a:rPr>
              <a:t>v</a:t>
            </a:r>
            <a:endParaRPr lang="en-US" altLang="zh-CN" sz="2400" b="1" dirty="0">
              <a:solidFill>
                <a:schemeClr val="tx1"/>
              </a:solidFill>
              <a:latin typeface="楷体_GB2312" pitchFamily="49" charset="-122"/>
            </a:endParaRPr>
          </a:p>
        </p:txBody>
      </p:sp>
      <p:sp>
        <p:nvSpPr>
          <p:cNvPr id="32" name="Oval 51"/>
          <p:cNvSpPr/>
          <p:nvPr/>
        </p:nvSpPr>
        <p:spPr>
          <a:xfrm>
            <a:off x="6257290" y="3614738"/>
            <a:ext cx="360363" cy="360362"/>
          </a:xfrm>
          <a:prstGeom prst="ellipse">
            <a:avLst/>
          </a:prstGeom>
          <a:solidFill>
            <a:srgbClr val="00CC66"/>
          </a:solidFill>
          <a:ln w="28575" cap="flat" cmpd="sng">
            <a:solidFill>
              <a:schemeClr val="tx1"/>
            </a:solidFill>
            <a:prstDash val="solid"/>
            <a:round/>
            <a:headEnd type="none" w="med" len="med"/>
            <a:tailEnd type="none" w="med" len="med"/>
          </a:ln>
        </p:spPr>
        <p:txBody>
          <a:bodyPr wrap="none" anchor="ctr" anchorCtr="0"/>
          <a:p>
            <a:pPr>
              <a:spcBef>
                <a:spcPct val="20000"/>
              </a:spcBef>
              <a:buClr>
                <a:schemeClr val="accent1"/>
              </a:buClr>
              <a:buSzPct val="65000"/>
            </a:pPr>
            <a:r>
              <a:rPr lang="en-US" altLang="zh-CN" sz="1800" b="1" dirty="0">
                <a:solidFill>
                  <a:schemeClr val="tx1"/>
                </a:solidFill>
                <a:latin typeface="楷体_GB2312" pitchFamily="49" charset="-122"/>
              </a:rPr>
              <a:t>B</a:t>
            </a:r>
            <a:endParaRPr lang="en-US" altLang="zh-CN" sz="1800" b="1" dirty="0">
              <a:solidFill>
                <a:schemeClr val="tx1"/>
              </a:solidFill>
              <a:latin typeface="楷体_GB2312"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368"/>
                                        </p:tgtEl>
                                        <p:attrNameLst>
                                          <p:attrName>style.visibility</p:attrName>
                                        </p:attrNameLst>
                                      </p:cBhvr>
                                      <p:to>
                                        <p:strVal val="visible"/>
                                      </p:to>
                                    </p:set>
                                    <p:animEffect transition="in" filter="box(in)">
                                      <p:cBhvr>
                                        <p:cTn id="7" dur="500"/>
                                        <p:tgtEl>
                                          <p:spTgt spid="133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3352">
                                            <p:txEl>
                                              <p:charRg st="0" end="4"/>
                                            </p:txEl>
                                          </p:spTgt>
                                        </p:tgtEl>
                                        <p:attrNameLst>
                                          <p:attrName>style.visibility</p:attrName>
                                        </p:attrNameLst>
                                      </p:cBhvr>
                                      <p:to>
                                        <p:strVal val="visible"/>
                                      </p:to>
                                    </p:set>
                                    <p:animEffect transition="in" filter="wipe(left)">
                                      <p:cBhvr>
                                        <p:cTn id="12" dur="500"/>
                                        <p:tgtEl>
                                          <p:spTgt spid="13352">
                                            <p:txEl>
                                              <p:charRg st="0"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3352">
                                            <p:txEl>
                                              <p:charRg st="4" end="8"/>
                                            </p:txEl>
                                          </p:spTgt>
                                        </p:tgtEl>
                                        <p:attrNameLst>
                                          <p:attrName>style.visibility</p:attrName>
                                        </p:attrNameLst>
                                      </p:cBhvr>
                                      <p:to>
                                        <p:strVal val="visible"/>
                                      </p:to>
                                    </p:set>
                                    <p:animEffect transition="in" filter="wipe(left)">
                                      <p:cBhvr>
                                        <p:cTn id="17" dur="500"/>
                                        <p:tgtEl>
                                          <p:spTgt spid="13352">
                                            <p:txEl>
                                              <p:charRg st="4"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352">
                                            <p:txEl>
                                              <p:charRg st="8" end="13"/>
                                            </p:txEl>
                                          </p:spTgt>
                                        </p:tgtEl>
                                        <p:attrNameLst>
                                          <p:attrName>style.visibility</p:attrName>
                                        </p:attrNameLst>
                                      </p:cBhvr>
                                      <p:to>
                                        <p:strVal val="visible"/>
                                      </p:to>
                                    </p:set>
                                    <p:animEffect transition="in" filter="fade">
                                      <p:cBhvr>
                                        <p:cTn id="22" dur="2000"/>
                                        <p:tgtEl>
                                          <p:spTgt spid="13352">
                                            <p:txEl>
                                              <p:charRg st="8" end="1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1000"/>
                                        <p:tgtEl>
                                          <p:spTgt spid="13"/>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2000"/>
                                        <p:tgtEl>
                                          <p:spTgt spid="10"/>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3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000000"/>
                                          </p:val>
                                        </p:tav>
                                        <p:tav tm="100000">
                                          <p:val>
                                            <p:strVal val="#ppt_w"/>
                                          </p:val>
                                        </p:tav>
                                      </p:tavLst>
                                    </p:anim>
                                    <p:anim calcmode="lin" valueType="num">
                                      <p:cBhvr>
                                        <p:cTn id="53" dur="500" fill="hold"/>
                                        <p:tgtEl>
                                          <p:spTgt spid="27"/>
                                        </p:tgtEl>
                                        <p:attrNameLst>
                                          <p:attrName>ppt_h</p:attrName>
                                        </p:attrNameLst>
                                      </p:cBhvr>
                                      <p:tavLst>
                                        <p:tav tm="0">
                                          <p:val>
                                            <p:fltVal val="0.000000"/>
                                          </p:val>
                                        </p:tav>
                                        <p:tav tm="100000">
                                          <p:val>
                                            <p:strVal val="#ppt_h"/>
                                          </p:val>
                                        </p:tav>
                                      </p:tavLst>
                                    </p:anim>
                                    <p:animEffect transition="in" filter="fade">
                                      <p:cBhvr>
                                        <p:cTn id="54" dur="500"/>
                                        <p:tgtEl>
                                          <p:spTgt spid="27"/>
                                        </p:tgtEl>
                                      </p:cBhvr>
                                    </p:animEffect>
                                  </p:childTnLst>
                                </p:cTn>
                              </p:par>
                              <p:par>
                                <p:cTn id="55" presetID="53" presetClass="entr" presetSubtype="16"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000000"/>
                                          </p:val>
                                        </p:tav>
                                        <p:tav tm="100000">
                                          <p:val>
                                            <p:strVal val="#ppt_w"/>
                                          </p:val>
                                        </p:tav>
                                      </p:tavLst>
                                    </p:anim>
                                    <p:anim calcmode="lin" valueType="num">
                                      <p:cBhvr>
                                        <p:cTn id="58" dur="500" fill="hold"/>
                                        <p:tgtEl>
                                          <p:spTgt spid="30"/>
                                        </p:tgtEl>
                                        <p:attrNameLst>
                                          <p:attrName>ppt_h</p:attrName>
                                        </p:attrNameLst>
                                      </p:cBhvr>
                                      <p:tavLst>
                                        <p:tav tm="0">
                                          <p:val>
                                            <p:fltVal val="0.000000"/>
                                          </p:val>
                                        </p:tav>
                                        <p:tav tm="100000">
                                          <p:val>
                                            <p:strVal val="#ppt_h"/>
                                          </p:val>
                                        </p:tav>
                                      </p:tavLst>
                                    </p:anim>
                                    <p:animEffect transition="in" filter="fade">
                                      <p:cBhvr>
                                        <p:cTn id="59" dur="500"/>
                                        <p:tgtEl>
                                          <p:spTgt spid="30"/>
                                        </p:tgtEl>
                                      </p:cBhvr>
                                    </p:animEffect>
                                  </p:childTnLst>
                                </p:cTn>
                              </p:par>
                              <p:par>
                                <p:cTn id="60" presetID="53" presetClass="entr" presetSubtype="16"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fltVal val="0.000000"/>
                                          </p:val>
                                        </p:tav>
                                        <p:tav tm="100000">
                                          <p:val>
                                            <p:strVal val="#ppt_w"/>
                                          </p:val>
                                        </p:tav>
                                      </p:tavLst>
                                    </p:anim>
                                    <p:anim calcmode="lin" valueType="num">
                                      <p:cBhvr>
                                        <p:cTn id="63" dur="500" fill="hold"/>
                                        <p:tgtEl>
                                          <p:spTgt spid="28"/>
                                        </p:tgtEl>
                                        <p:attrNameLst>
                                          <p:attrName>ppt_h</p:attrName>
                                        </p:attrNameLst>
                                      </p:cBhvr>
                                      <p:tavLst>
                                        <p:tav tm="0">
                                          <p:val>
                                            <p:fltVal val="0.000000"/>
                                          </p:val>
                                        </p:tav>
                                        <p:tav tm="100000">
                                          <p:val>
                                            <p:strVal val="#ppt_h"/>
                                          </p:val>
                                        </p:tav>
                                      </p:tavLst>
                                    </p:anim>
                                    <p:animEffect transition="in" filter="fade">
                                      <p:cBhvr>
                                        <p:cTn id="64" dur="500"/>
                                        <p:tgtEl>
                                          <p:spTgt spid="28"/>
                                        </p:tgtEl>
                                      </p:cBhvr>
                                    </p:animEffect>
                                  </p:childTnLst>
                                </p:cTn>
                              </p:par>
                              <p:par>
                                <p:cTn id="65" presetID="55"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1000" fill="hold"/>
                                        <p:tgtEl>
                                          <p:spTgt spid="29"/>
                                        </p:tgtEl>
                                        <p:attrNameLst>
                                          <p:attrName>ppt_w</p:attrName>
                                        </p:attrNameLst>
                                      </p:cBhvr>
                                      <p:tavLst>
                                        <p:tav tm="0">
                                          <p:val>
                                            <p:strVal val="#ppt_w*0.70"/>
                                          </p:val>
                                        </p:tav>
                                        <p:tav tm="100000">
                                          <p:val>
                                            <p:strVal val="#ppt_w"/>
                                          </p:val>
                                        </p:tav>
                                      </p:tavLst>
                                    </p:anim>
                                    <p:anim calcmode="lin" valueType="num">
                                      <p:cBhvr>
                                        <p:cTn id="68" dur="1000" fill="hold"/>
                                        <p:tgtEl>
                                          <p:spTgt spid="29"/>
                                        </p:tgtEl>
                                        <p:attrNameLst>
                                          <p:attrName>ppt_h</p:attrName>
                                        </p:attrNameLst>
                                      </p:cBhvr>
                                      <p:tavLst>
                                        <p:tav tm="0">
                                          <p:val>
                                            <p:strVal val="#ppt_h"/>
                                          </p:val>
                                        </p:tav>
                                        <p:tav tm="100000">
                                          <p:val>
                                            <p:strVal val="#ppt_h"/>
                                          </p:val>
                                        </p:tav>
                                      </p:tavLst>
                                    </p:anim>
                                    <p:animEffect transition="in" filter="fade">
                                      <p:cBhvr>
                                        <p:cTn id="69" dur="1000"/>
                                        <p:tgtEl>
                                          <p:spTgt spid="29"/>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2000"/>
                                        <p:tgtEl>
                                          <p:spTgt spid="32"/>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2000"/>
                                        <p:tgtEl>
                                          <p:spTgt spid="26"/>
                                        </p:tgtEl>
                                      </p:cBhvr>
                                    </p:animEffect>
                                  </p:childTnLst>
                                  <p:subTnLst>
                                    <p:animClr clrSpc="rgb" dir="cw">
                                      <p:cBhvr override="childStyle">
                                        <p:cTn dur="1" fill="hold" display="0" masterRel="nextClick" afterEffect="1"/>
                                        <p:tgtEl>
                                          <p:spTgt spid="26"/>
                                        </p:tgtEl>
                                        <p:attrNameLst>
                                          <p:attrName>ppt_c</p:attrName>
                                        </p:attrNameLst>
                                      </p:cBhvr>
                                      <p:to>
                                        <a:srgbClr val="00CC66"/>
                                      </p:to>
                                    </p:animClr>
                                  </p:subTnLst>
                                </p:cTn>
                              </p:par>
                              <p:par>
                                <p:cTn id="76" presetID="22" presetClass="entr" presetSubtype="8"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left)">
                                      <p:cBhvr>
                                        <p:cTn id="78" dur="20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left)">
                                      <p:cBhvr>
                                        <p:cTn id="83" dur="1000"/>
                                        <p:tgtEl>
                                          <p:spTgt spid="22"/>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1000"/>
                                        <p:tgtEl>
                                          <p:spTgt spid="2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wipe(left)">
                                      <p:cBhvr>
                                        <p:cTn id="89" dur="1000"/>
                                        <p:tgtEl>
                                          <p:spTgt spid="24"/>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left)">
                                      <p:cBhvr>
                                        <p:cTn id="9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68" grpId="0" bldLvl="0" animBg="1"/>
      <p:bldP spid="13352" grpId="0" build="p"/>
      <p:bldP spid="11" grpId="0" bldLvl="0" animBg="1"/>
      <p:bldP spid="12" grpId="0"/>
      <p:bldP spid="13" grpId="0"/>
      <p:bldP spid="22" grpId="0"/>
      <p:bldP spid="23" grpId="0"/>
      <p:bldP spid="24" grpId="0"/>
      <p:bldP spid="25" grpId="0"/>
      <p:bldP spid="26" grpId="0" bldLvl="0" animBg="1"/>
      <p:bldP spid="31" grpId="0" bldLvl="0" animBg="1"/>
      <p:bldP spid="3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5733415"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8.1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问题</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18467" name="Rectangle 3"/>
          <p:cNvSpPr>
            <a:spLocks noGrp="1" noChangeArrowheads="1"/>
          </p:cNvSpPr>
          <p:nvPr/>
        </p:nvSpPr>
        <p:spPr>
          <a:xfrm>
            <a:off x="426403" y="1063308"/>
            <a:ext cx="7772400" cy="65405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线性规划</a:t>
            </a: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模型</a:t>
            </a:r>
            <a:endParaRPr kumimoji="0" lang="zh-CN" altLang="en-US" sz="2800" b="1" i="0" u="none" strike="noStrike" kern="1200" cap="none" spc="0" normalizeH="0" baseline="0" noProof="0" dirty="0">
              <a:ln>
                <a:noFill/>
              </a:ln>
              <a:solidFill>
                <a:schemeClr val="folHlink"/>
              </a:solidFill>
              <a:effectLst/>
              <a:uLnTx/>
              <a:uFillTx/>
              <a:latin typeface="+mj-ea"/>
              <a:ea typeface="+mj-ea"/>
              <a:cs typeface="+mj-ea"/>
            </a:endParaRPr>
          </a:p>
        </p:txBody>
      </p:sp>
      <p:sp>
        <p:nvSpPr>
          <p:cNvPr id="4" name="Text Box 53"/>
          <p:cNvSpPr txBox="1"/>
          <p:nvPr/>
        </p:nvSpPr>
        <p:spPr>
          <a:xfrm>
            <a:off x="426720" y="1630045"/>
            <a:ext cx="3505200" cy="460375"/>
          </a:xfrm>
          <a:prstGeom prst="rect">
            <a:avLst/>
          </a:prstGeom>
          <a:noFill/>
          <a:ln w="57150">
            <a:noFill/>
          </a:ln>
        </p:spPr>
        <p:txBody>
          <a:bodyPr wrap="square" anchor="t" anchorCtr="0">
            <a:spAutoFit/>
          </a:bodyPr>
          <a:p>
            <a:pPr marL="342900" indent="-342900" algn="l">
              <a:spcBef>
                <a:spcPct val="5000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线性规划解的图示</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3368" name="Text Box 56"/>
          <p:cNvSpPr txBox="1"/>
          <p:nvPr/>
        </p:nvSpPr>
        <p:spPr>
          <a:xfrm>
            <a:off x="7170738" y="3107055"/>
            <a:ext cx="3214687" cy="1824990"/>
          </a:xfrm>
          <a:prstGeom prst="rect">
            <a:avLst/>
          </a:prstGeom>
          <a:noFill/>
          <a:ln w="12700" cap="sq" cmpd="sng">
            <a:solidFill>
              <a:schemeClr val="tx1"/>
            </a:solidFill>
            <a:prstDash val="solid"/>
            <a:miter/>
            <a:headEnd type="none" w="sm" len="sm"/>
            <a:tailEnd type="none" w="sm" len="sm"/>
          </a:ln>
        </p:spPr>
        <p:txBody>
          <a:bodyPr anchor="t" anchorCtr="0">
            <a:spAutoFit/>
          </a:bodyPr>
          <a:p>
            <a:pPr algn="ctr">
              <a:lnSpc>
                <a:spcPct val="80000"/>
              </a:lnSpc>
              <a:spcBef>
                <a:spcPct val="50000"/>
              </a:spcBef>
              <a:buClr>
                <a:schemeClr val="accent1"/>
              </a:buClr>
              <a:buSzPct val="65000"/>
            </a:pPr>
            <a:r>
              <a:rPr lang="en-US" altLang="zh-CN" sz="2400" dirty="0">
                <a:solidFill>
                  <a:schemeClr val="tx1"/>
                </a:solidFill>
                <a:latin typeface="Times New Roman" panose="02020603050405020304" pitchFamily="18" charset="0"/>
                <a:cs typeface="Times New Roman" panose="02020603050405020304" pitchFamily="18" charset="0"/>
              </a:rPr>
              <a:t>max  z = 5</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1</a:t>
            </a:r>
            <a:r>
              <a:rPr lang="en-US" altLang="zh-CN" sz="2400" dirty="0">
                <a:solidFill>
                  <a:schemeClr val="tx1"/>
                </a:solidFill>
                <a:latin typeface="Times New Roman" panose="02020603050405020304" pitchFamily="18" charset="0"/>
                <a:cs typeface="Times New Roman" panose="02020603050405020304" pitchFamily="18" charset="0"/>
              </a:rPr>
              <a:t>+3</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2</a:t>
            </a:r>
            <a:endParaRPr lang="en-US" altLang="zh-CN" sz="2400" baseline="-25000" dirty="0">
              <a:solidFill>
                <a:schemeClr val="tx1"/>
              </a:solidFill>
              <a:latin typeface="Times New Roman" panose="02020603050405020304" pitchFamily="18" charset="0"/>
              <a:cs typeface="Times New Roman" panose="02020603050405020304" pitchFamily="18" charset="0"/>
            </a:endParaRPr>
          </a:p>
          <a:p>
            <a:pPr algn="ctr">
              <a:lnSpc>
                <a:spcPct val="80000"/>
              </a:lnSpc>
              <a:spcBef>
                <a:spcPct val="50000"/>
              </a:spcBef>
              <a:buClr>
                <a:schemeClr val="accent1"/>
              </a:buClr>
              <a:buSzPct val="65000"/>
            </a:pPr>
            <a:r>
              <a:rPr lang="en-US" altLang="zh-CN" sz="2400" dirty="0">
                <a:solidFill>
                  <a:schemeClr val="tx1"/>
                </a:solidFill>
                <a:latin typeface="Times New Roman" panose="02020603050405020304" pitchFamily="18" charset="0"/>
                <a:cs typeface="Times New Roman" panose="02020603050405020304" pitchFamily="18" charset="0"/>
              </a:rPr>
              <a:t>s.t.    2</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1</a:t>
            </a: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≤40</a:t>
            </a: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lnSpc>
                <a:spcPct val="80000"/>
              </a:lnSpc>
              <a:spcBef>
                <a:spcPct val="50000"/>
              </a:spcBef>
              <a:buClr>
                <a:schemeClr val="accent1"/>
              </a:buClr>
              <a:buSzPct val="65000"/>
            </a:pP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1</a:t>
            </a:r>
            <a:r>
              <a:rPr lang="en-US" altLang="zh-CN" sz="2400" dirty="0">
                <a:solidFill>
                  <a:schemeClr val="tx1"/>
                </a:solidFill>
                <a:latin typeface="Times New Roman" panose="02020603050405020304" pitchFamily="18" charset="0"/>
                <a:cs typeface="Times New Roman" panose="02020603050405020304" pitchFamily="18" charset="0"/>
              </a:rPr>
              <a:t>+2</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≤50 </a:t>
            </a: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lnSpc>
                <a:spcPct val="80000"/>
              </a:lnSpc>
              <a:spcBef>
                <a:spcPct val="50000"/>
              </a:spcBef>
              <a:buClr>
                <a:schemeClr val="accent1"/>
              </a:buClr>
              <a:buSzPct val="65000"/>
            </a:pPr>
            <a:r>
              <a:rPr lang="en-US" altLang="zh-CN" sz="2400" i="1" dirty="0">
                <a:solidFill>
                  <a:schemeClr val="tx1"/>
                </a:solidFill>
                <a:latin typeface="Times New Roman" panose="02020603050405020304" pitchFamily="18" charset="0"/>
                <a:cs typeface="Times New Roman" panose="02020603050405020304" pitchFamily="18" charset="0"/>
              </a:rPr>
              <a:t>         x</a:t>
            </a:r>
            <a:r>
              <a:rPr lang="en-US" altLang="zh-CN" sz="2400" baseline="-25000" dirty="0">
                <a:solidFill>
                  <a:schemeClr val="tx1"/>
                </a:solidFill>
                <a:latin typeface="Times New Roman" panose="02020603050405020304" pitchFamily="18" charset="0"/>
                <a:cs typeface="Times New Roman" panose="02020603050405020304" pitchFamily="18" charset="0"/>
              </a:rPr>
              <a:t>1</a:t>
            </a:r>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i="1" dirty="0">
                <a:solidFill>
                  <a:schemeClr val="tx1"/>
                </a:solidFill>
                <a:latin typeface="Times New Roman" panose="02020603050405020304" pitchFamily="18" charset="0"/>
                <a:cs typeface="Times New Roman" panose="02020603050405020304" pitchFamily="18" charset="0"/>
              </a:rPr>
              <a:t>x</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≥0</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nvGrpSpPr>
          <p:cNvPr id="2" name="Group 36"/>
          <p:cNvGrpSpPr/>
          <p:nvPr/>
        </p:nvGrpSpPr>
        <p:grpSpPr bwMode="auto">
          <a:xfrm>
            <a:off x="1848168" y="3945890"/>
            <a:ext cx="2022474" cy="1512887"/>
            <a:chOff x="454" y="2160"/>
            <a:chExt cx="1274" cy="953"/>
          </a:xfrm>
          <a:solidFill>
            <a:schemeClr val="accent1"/>
          </a:solidFill>
        </p:grpSpPr>
        <p:sp>
          <p:nvSpPr>
            <p:cNvPr id="22560" name="AutoShape 37"/>
            <p:cNvSpPr>
              <a:spLocks noChangeArrowheads="1"/>
            </p:cNvSpPr>
            <p:nvPr/>
          </p:nvSpPr>
          <p:spPr bwMode="auto">
            <a:xfrm>
              <a:off x="567" y="2160"/>
              <a:ext cx="952" cy="953"/>
            </a:xfrm>
            <a:prstGeom prst="rtTriangle">
              <a:avLst/>
            </a:prstGeom>
            <a:grpFill/>
            <a:ln w="9525">
              <a:noFill/>
              <a:miter lim="800000"/>
            </a:ln>
          </p:spPr>
          <p:txBody>
            <a:bodyPr wrap="none" anchor="ctr"/>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000" b="0" i="0" u="none" strike="noStrike" kern="1200" cap="none" spc="0" normalizeH="0" baseline="0" noProof="0">
                <a:ln>
                  <a:noFill/>
                </a:ln>
                <a:solidFill>
                  <a:srgbClr val="000066"/>
                </a:solidFill>
                <a:effectLst/>
                <a:uLnTx/>
                <a:uFillTx/>
                <a:latin typeface="Arial" panose="020B0604020202020204" pitchFamily="34" charset="0"/>
                <a:ea typeface="楷体_GB2312" pitchFamily="49" charset="-122"/>
                <a:cs typeface="Times New Roman" panose="02020603050405020304" pitchFamily="18" charset="0"/>
              </a:endParaRPr>
            </a:p>
          </p:txBody>
        </p:sp>
        <p:sp>
          <p:nvSpPr>
            <p:cNvPr id="22561" name="AutoShape 38"/>
            <p:cNvSpPr>
              <a:spLocks noChangeArrowheads="1"/>
            </p:cNvSpPr>
            <p:nvPr/>
          </p:nvSpPr>
          <p:spPr bwMode="auto">
            <a:xfrm rot="2564613">
              <a:off x="454" y="2406"/>
              <a:ext cx="1274" cy="264"/>
            </a:xfrm>
            <a:prstGeom prst="triangle">
              <a:avLst>
                <a:gd name="adj" fmla="val 50130"/>
              </a:avLst>
            </a:prstGeom>
            <a:grpFill/>
            <a:ln w="9525">
              <a:noFill/>
              <a:miter lim="800000"/>
            </a:ln>
          </p:spPr>
          <p:txBody>
            <a:bodyPr wrap="none" anchor="ctr"/>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000" b="0" i="0" u="none" strike="noStrike" kern="1200" cap="none" spc="0" normalizeH="0" baseline="0" noProof="0">
                <a:ln>
                  <a:noFill/>
                </a:ln>
                <a:solidFill>
                  <a:srgbClr val="000066"/>
                </a:solidFill>
                <a:effectLst/>
                <a:uLnTx/>
                <a:uFillTx/>
                <a:latin typeface="Arial" panose="020B0604020202020204" pitchFamily="34" charset="0"/>
                <a:ea typeface="楷体_GB2312" pitchFamily="49" charset="-122"/>
                <a:cs typeface="Times New Roman" panose="02020603050405020304" pitchFamily="18" charset="0"/>
              </a:endParaRPr>
            </a:p>
          </p:txBody>
        </p:sp>
        <p:sp>
          <p:nvSpPr>
            <p:cNvPr id="22562" name="Rectangle 39"/>
            <p:cNvSpPr>
              <a:spLocks noChangeArrowheads="1"/>
            </p:cNvSpPr>
            <p:nvPr/>
          </p:nvSpPr>
          <p:spPr bwMode="auto">
            <a:xfrm rot="-1979862">
              <a:off x="1092" y="2646"/>
              <a:ext cx="183" cy="409"/>
            </a:xfrm>
            <a:prstGeom prst="rect">
              <a:avLst/>
            </a:prstGeom>
            <a:grpFill/>
            <a:ln w="9525">
              <a:noFill/>
              <a:miter lim="800000"/>
            </a:ln>
          </p:spPr>
          <p:txBody>
            <a:bodyPr wrap="none" anchor="ctr"/>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000" b="0" i="0" u="none" strike="noStrike" kern="1200" cap="none" spc="0" normalizeH="0" baseline="0" noProof="0">
                <a:ln>
                  <a:noFill/>
                </a:ln>
                <a:solidFill>
                  <a:srgbClr val="000066"/>
                </a:solidFill>
                <a:effectLst/>
                <a:uLnTx/>
                <a:uFillTx/>
                <a:latin typeface="Arial" panose="020B0604020202020204" pitchFamily="34" charset="0"/>
                <a:ea typeface="楷体_GB2312" pitchFamily="49" charset="-122"/>
                <a:cs typeface="Times New Roman" panose="02020603050405020304" pitchFamily="18" charset="0"/>
              </a:endParaRPr>
            </a:p>
          </p:txBody>
        </p:sp>
      </p:grpSp>
      <p:sp>
        <p:nvSpPr>
          <p:cNvPr id="14343" name="Line 40"/>
          <p:cNvSpPr/>
          <p:nvPr/>
        </p:nvSpPr>
        <p:spPr>
          <a:xfrm>
            <a:off x="2029143" y="3945890"/>
            <a:ext cx="0" cy="1512888"/>
          </a:xfrm>
          <a:prstGeom prst="line">
            <a:avLst/>
          </a:prstGeom>
          <a:ln w="9525" cap="flat" cmpd="sng">
            <a:solidFill>
              <a:schemeClr val="tx1"/>
            </a:solidFill>
            <a:prstDash val="solid"/>
            <a:round/>
            <a:headEnd type="none" w="med" len="med"/>
            <a:tailEnd type="none" w="med" len="med"/>
          </a:ln>
        </p:spPr>
      </p:sp>
      <p:grpSp>
        <p:nvGrpSpPr>
          <p:cNvPr id="14344" name="Group 41"/>
          <p:cNvGrpSpPr/>
          <p:nvPr/>
        </p:nvGrpSpPr>
        <p:grpSpPr>
          <a:xfrm>
            <a:off x="1740218" y="2506028"/>
            <a:ext cx="4233862" cy="3313112"/>
            <a:chOff x="390" y="1253"/>
            <a:chExt cx="2667" cy="2087"/>
          </a:xfrm>
        </p:grpSpPr>
        <p:sp>
          <p:nvSpPr>
            <p:cNvPr id="14345" name="Line 42"/>
            <p:cNvSpPr/>
            <p:nvPr/>
          </p:nvSpPr>
          <p:spPr>
            <a:xfrm rot="-254299">
              <a:off x="567" y="2093"/>
              <a:ext cx="1996" cy="1088"/>
            </a:xfrm>
            <a:prstGeom prst="line">
              <a:avLst/>
            </a:prstGeom>
            <a:ln w="28575" cap="flat" cmpd="sng">
              <a:solidFill>
                <a:schemeClr val="tx1"/>
              </a:solidFill>
              <a:prstDash val="solid"/>
              <a:round/>
              <a:headEnd type="none" w="med" len="med"/>
              <a:tailEnd type="none" w="med" len="med"/>
            </a:ln>
          </p:spPr>
        </p:sp>
        <p:sp>
          <p:nvSpPr>
            <p:cNvPr id="14346" name="Rectangle 43"/>
            <p:cNvSpPr/>
            <p:nvPr/>
          </p:nvSpPr>
          <p:spPr>
            <a:xfrm>
              <a:off x="708" y="1752"/>
              <a:ext cx="971" cy="212"/>
            </a:xfrm>
            <a:prstGeom prst="rect">
              <a:avLst/>
            </a:prstGeom>
            <a:noFill/>
            <a:ln w="9525">
              <a:noFill/>
            </a:ln>
          </p:spPr>
          <p:txBody>
            <a:bodyPr wrap="none" anchor="t" anchorCtr="0">
              <a:spAutoFit/>
            </a:bodyPr>
            <a:p>
              <a:pPr>
                <a:spcBef>
                  <a:spcPct val="20000"/>
                </a:spcBef>
                <a:buClr>
                  <a:schemeClr val="accent1"/>
                </a:buClr>
                <a:buSzPct val="65000"/>
              </a:pPr>
              <a:r>
                <a:rPr lang="en-US" altLang="zh-CN" sz="1600" b="1" dirty="0">
                  <a:solidFill>
                    <a:schemeClr val="tx1"/>
                  </a:solidFill>
                  <a:latin typeface="Arial" panose="020B0604020202020204" pitchFamily="34" charset="0"/>
                </a:rPr>
                <a:t>2 X1 + X2 = 40</a:t>
              </a:r>
              <a:endParaRPr lang="en-US" altLang="zh-CN" sz="1600" b="1" dirty="0">
                <a:solidFill>
                  <a:schemeClr val="tx1"/>
                </a:solidFill>
                <a:latin typeface="Arial" panose="020B0604020202020204" pitchFamily="34" charset="0"/>
              </a:endParaRPr>
            </a:p>
          </p:txBody>
        </p:sp>
        <p:sp>
          <p:nvSpPr>
            <p:cNvPr id="14347" name="Rectangle 44"/>
            <p:cNvSpPr/>
            <p:nvPr/>
          </p:nvSpPr>
          <p:spPr>
            <a:xfrm>
              <a:off x="1706" y="2569"/>
              <a:ext cx="971" cy="212"/>
            </a:xfrm>
            <a:prstGeom prst="rect">
              <a:avLst/>
            </a:prstGeom>
            <a:noFill/>
            <a:ln w="9525">
              <a:noFill/>
            </a:ln>
          </p:spPr>
          <p:txBody>
            <a:bodyPr wrap="none" anchor="t" anchorCtr="0">
              <a:spAutoFit/>
            </a:bodyPr>
            <a:p>
              <a:pPr>
                <a:spcBef>
                  <a:spcPct val="20000"/>
                </a:spcBef>
                <a:buClr>
                  <a:schemeClr val="accent1"/>
                </a:buClr>
                <a:buSzPct val="65000"/>
              </a:pPr>
              <a:r>
                <a:rPr lang="en-US" altLang="zh-CN" sz="1600" b="1" dirty="0">
                  <a:solidFill>
                    <a:schemeClr val="tx1"/>
                  </a:solidFill>
                  <a:latin typeface="Arial" panose="020B0604020202020204" pitchFamily="34" charset="0"/>
                </a:rPr>
                <a:t>X1 + 2 X2 = 50</a:t>
              </a:r>
              <a:endParaRPr lang="en-US" altLang="zh-CN" sz="1600" b="1" dirty="0">
                <a:solidFill>
                  <a:schemeClr val="tx1"/>
                </a:solidFill>
                <a:latin typeface="Arial" panose="020B0604020202020204" pitchFamily="34" charset="0"/>
              </a:endParaRPr>
            </a:p>
          </p:txBody>
        </p:sp>
        <p:sp>
          <p:nvSpPr>
            <p:cNvPr id="14348" name="Line 45"/>
            <p:cNvSpPr/>
            <p:nvPr/>
          </p:nvSpPr>
          <p:spPr>
            <a:xfrm rot="467737">
              <a:off x="544" y="1480"/>
              <a:ext cx="1225" cy="1860"/>
            </a:xfrm>
            <a:prstGeom prst="line">
              <a:avLst/>
            </a:prstGeom>
            <a:ln w="28575" cap="flat" cmpd="sng">
              <a:solidFill>
                <a:schemeClr val="tx1"/>
              </a:solidFill>
              <a:prstDash val="solid"/>
              <a:round/>
              <a:headEnd type="none" w="med" len="med"/>
              <a:tailEnd type="none" w="med" len="med"/>
            </a:ln>
          </p:spPr>
        </p:sp>
        <p:grpSp>
          <p:nvGrpSpPr>
            <p:cNvPr id="14349" name="Group 46"/>
            <p:cNvGrpSpPr/>
            <p:nvPr/>
          </p:nvGrpSpPr>
          <p:grpSpPr>
            <a:xfrm>
              <a:off x="390" y="1253"/>
              <a:ext cx="2667" cy="2087"/>
              <a:chOff x="521" y="1298"/>
              <a:chExt cx="2667" cy="2087"/>
            </a:xfrm>
          </p:grpSpPr>
          <p:sp>
            <p:nvSpPr>
              <p:cNvPr id="14350" name="Line 47"/>
              <p:cNvSpPr/>
              <p:nvPr/>
            </p:nvSpPr>
            <p:spPr>
              <a:xfrm>
                <a:off x="521" y="3158"/>
                <a:ext cx="2314" cy="0"/>
              </a:xfrm>
              <a:prstGeom prst="line">
                <a:avLst/>
              </a:prstGeom>
              <a:ln w="28575" cap="flat" cmpd="sng">
                <a:solidFill>
                  <a:schemeClr val="tx1"/>
                </a:solidFill>
                <a:prstDash val="solid"/>
                <a:round/>
                <a:headEnd type="none" w="med" len="med"/>
                <a:tailEnd type="triangle" w="med" len="med"/>
              </a:ln>
            </p:spPr>
          </p:sp>
          <p:grpSp>
            <p:nvGrpSpPr>
              <p:cNvPr id="14351" name="Group 48"/>
              <p:cNvGrpSpPr/>
              <p:nvPr/>
            </p:nvGrpSpPr>
            <p:grpSpPr>
              <a:xfrm>
                <a:off x="703" y="1298"/>
                <a:ext cx="2485" cy="2087"/>
                <a:chOff x="703" y="1298"/>
                <a:chExt cx="2485" cy="2087"/>
              </a:xfrm>
            </p:grpSpPr>
            <p:sp>
              <p:nvSpPr>
                <p:cNvPr id="14352" name="Line 49"/>
                <p:cNvSpPr/>
                <p:nvPr/>
              </p:nvSpPr>
              <p:spPr>
                <a:xfrm flipV="1">
                  <a:off x="703" y="1389"/>
                  <a:ext cx="0" cy="1996"/>
                </a:xfrm>
                <a:prstGeom prst="line">
                  <a:avLst/>
                </a:prstGeom>
                <a:ln w="28575" cap="flat" cmpd="sng">
                  <a:solidFill>
                    <a:schemeClr val="tx1"/>
                  </a:solidFill>
                  <a:prstDash val="solid"/>
                  <a:round/>
                  <a:headEnd type="none" w="med" len="med"/>
                  <a:tailEnd type="triangle" w="med" len="med"/>
                </a:ln>
              </p:spPr>
            </p:sp>
            <p:sp>
              <p:nvSpPr>
                <p:cNvPr id="14353" name="Rectangle 50"/>
                <p:cNvSpPr/>
                <p:nvPr/>
              </p:nvSpPr>
              <p:spPr>
                <a:xfrm>
                  <a:off x="2880" y="3037"/>
                  <a:ext cx="308" cy="212"/>
                </a:xfrm>
                <a:prstGeom prst="rect">
                  <a:avLst/>
                </a:prstGeom>
                <a:noFill/>
                <a:ln w="9525">
                  <a:noFill/>
                </a:ln>
              </p:spPr>
              <p:txBody>
                <a:bodyPr wrap="none" anchor="t" anchorCtr="0">
                  <a:spAutoFit/>
                </a:bodyPr>
                <a:p>
                  <a:pPr>
                    <a:spcBef>
                      <a:spcPct val="20000"/>
                    </a:spcBef>
                    <a:buClr>
                      <a:schemeClr val="accent1"/>
                    </a:buClr>
                    <a:buSzPct val="65000"/>
                  </a:pPr>
                  <a:r>
                    <a:rPr lang="en-US" altLang="zh-CN" sz="1600" dirty="0">
                      <a:solidFill>
                        <a:schemeClr val="tx1"/>
                      </a:solidFill>
                      <a:latin typeface="Arial" panose="020B0604020202020204" pitchFamily="34" charset="0"/>
                    </a:rPr>
                    <a:t> </a:t>
                  </a:r>
                  <a:r>
                    <a:rPr lang="en-US" altLang="zh-CN" sz="1600" b="1" dirty="0">
                      <a:solidFill>
                        <a:schemeClr val="tx1"/>
                      </a:solidFill>
                      <a:latin typeface="Arial" panose="020B0604020202020204" pitchFamily="34" charset="0"/>
                    </a:rPr>
                    <a:t>X1</a:t>
                  </a:r>
                  <a:endParaRPr lang="en-US" altLang="zh-CN" sz="1600" b="1" dirty="0">
                    <a:solidFill>
                      <a:schemeClr val="tx1"/>
                    </a:solidFill>
                    <a:latin typeface="Arial" panose="020B0604020202020204" pitchFamily="34" charset="0"/>
                  </a:endParaRPr>
                </a:p>
              </p:txBody>
            </p:sp>
            <p:sp>
              <p:nvSpPr>
                <p:cNvPr id="14354" name="Rectangle 51"/>
                <p:cNvSpPr/>
                <p:nvPr/>
              </p:nvSpPr>
              <p:spPr>
                <a:xfrm>
                  <a:off x="793" y="1298"/>
                  <a:ext cx="308" cy="212"/>
                </a:xfrm>
                <a:prstGeom prst="rect">
                  <a:avLst/>
                </a:prstGeom>
                <a:noFill/>
                <a:ln w="9525">
                  <a:noFill/>
                </a:ln>
              </p:spPr>
              <p:txBody>
                <a:bodyPr wrap="none" anchor="t" anchorCtr="0">
                  <a:spAutoFit/>
                </a:bodyPr>
                <a:p>
                  <a:pPr>
                    <a:spcBef>
                      <a:spcPct val="20000"/>
                    </a:spcBef>
                    <a:buClr>
                      <a:schemeClr val="accent1"/>
                    </a:buClr>
                    <a:buSzPct val="65000"/>
                  </a:pPr>
                  <a:r>
                    <a:rPr lang="en-US" altLang="zh-CN" sz="1600" dirty="0">
                      <a:solidFill>
                        <a:schemeClr val="tx1"/>
                      </a:solidFill>
                      <a:latin typeface="Arial" panose="020B0604020202020204" pitchFamily="34" charset="0"/>
                    </a:rPr>
                    <a:t> </a:t>
                  </a:r>
                  <a:r>
                    <a:rPr lang="en-US" altLang="zh-CN" sz="1600" b="1" dirty="0">
                      <a:solidFill>
                        <a:schemeClr val="tx1"/>
                      </a:solidFill>
                      <a:latin typeface="Arial" panose="020B0604020202020204" pitchFamily="34" charset="0"/>
                    </a:rPr>
                    <a:t>X2</a:t>
                  </a:r>
                  <a:endParaRPr lang="en-US" altLang="zh-CN" sz="1600" b="1" dirty="0">
                    <a:solidFill>
                      <a:schemeClr val="tx1"/>
                    </a:solidFill>
                    <a:latin typeface="Arial" panose="020B0604020202020204" pitchFamily="34" charset="0"/>
                  </a:endParaRPr>
                </a:p>
              </p:txBody>
            </p:sp>
          </p:grpSp>
        </p:grpSp>
      </p:grpSp>
      <p:sp>
        <p:nvSpPr>
          <p:cNvPr id="14355" name="Text Box 52"/>
          <p:cNvSpPr txBox="1"/>
          <p:nvPr/>
        </p:nvSpPr>
        <p:spPr>
          <a:xfrm>
            <a:off x="1740218" y="5387340"/>
            <a:ext cx="431800" cy="366713"/>
          </a:xfrm>
          <a:prstGeom prst="rect">
            <a:avLst/>
          </a:prstGeom>
          <a:noFill/>
          <a:ln w="9525">
            <a:noFill/>
          </a:ln>
        </p:spPr>
        <p:txBody>
          <a:bodyPr anchor="t" anchorCtr="0">
            <a:spAutoFit/>
          </a:bodyPr>
          <a:p>
            <a:pPr>
              <a:spcBef>
                <a:spcPct val="50000"/>
              </a:spcBef>
              <a:buClr>
                <a:schemeClr val="accent1"/>
              </a:buClr>
              <a:buSzPct val="65000"/>
            </a:pPr>
            <a:r>
              <a:rPr lang="en-US" altLang="zh-CN" sz="1800" b="1" dirty="0">
                <a:solidFill>
                  <a:schemeClr val="tx1"/>
                </a:solidFill>
                <a:latin typeface="Arial" panose="020B0604020202020204" pitchFamily="34" charset="0"/>
              </a:rPr>
              <a:t>a</a:t>
            </a:r>
            <a:endParaRPr lang="en-US" altLang="zh-CN" sz="1800" b="1" dirty="0">
              <a:solidFill>
                <a:schemeClr val="tx1"/>
              </a:solidFill>
              <a:latin typeface="Arial" panose="020B0604020202020204" pitchFamily="34" charset="0"/>
            </a:endParaRPr>
          </a:p>
        </p:txBody>
      </p:sp>
      <p:sp>
        <p:nvSpPr>
          <p:cNvPr id="14356" name="Text Box 53"/>
          <p:cNvSpPr txBox="1"/>
          <p:nvPr/>
        </p:nvSpPr>
        <p:spPr>
          <a:xfrm>
            <a:off x="3037205" y="5530215"/>
            <a:ext cx="503238" cy="396875"/>
          </a:xfrm>
          <a:prstGeom prst="rect">
            <a:avLst/>
          </a:prstGeom>
          <a:noFill/>
          <a:ln w="9525">
            <a:noFill/>
          </a:ln>
        </p:spPr>
        <p:txBody>
          <a:bodyPr anchor="t" anchorCtr="0">
            <a:spAutoFit/>
          </a:bodyPr>
          <a:p>
            <a:pPr>
              <a:spcBef>
                <a:spcPct val="50000"/>
              </a:spcBef>
              <a:buClr>
                <a:schemeClr val="accent1"/>
              </a:buClr>
              <a:buSzPct val="65000"/>
            </a:pPr>
            <a:r>
              <a:rPr lang="en-US" altLang="zh-CN" sz="2000" b="1" dirty="0">
                <a:solidFill>
                  <a:schemeClr val="tx1"/>
                </a:solidFill>
                <a:latin typeface="Arial" panose="020B0604020202020204" pitchFamily="34" charset="0"/>
              </a:rPr>
              <a:t>20</a:t>
            </a:r>
            <a:endParaRPr lang="en-US" altLang="zh-CN" sz="2000" b="1" dirty="0">
              <a:solidFill>
                <a:schemeClr val="tx1"/>
              </a:solidFill>
              <a:latin typeface="Arial" panose="020B0604020202020204" pitchFamily="34" charset="0"/>
            </a:endParaRPr>
          </a:p>
        </p:txBody>
      </p:sp>
      <p:sp>
        <p:nvSpPr>
          <p:cNvPr id="182326" name="Text Box 54"/>
          <p:cNvSpPr txBox="1"/>
          <p:nvPr/>
        </p:nvSpPr>
        <p:spPr>
          <a:xfrm>
            <a:off x="2676843" y="4018915"/>
            <a:ext cx="1728787" cy="336550"/>
          </a:xfrm>
          <a:prstGeom prst="rect">
            <a:avLst/>
          </a:prstGeom>
          <a:noFill/>
          <a:ln w="9525">
            <a:noFill/>
          </a:ln>
        </p:spPr>
        <p:txBody>
          <a:bodyPr anchor="t" anchorCtr="0">
            <a:spAutoFit/>
          </a:bodyPr>
          <a:p>
            <a:pPr>
              <a:spcBef>
                <a:spcPct val="50000"/>
              </a:spcBef>
              <a:buClr>
                <a:schemeClr val="accent1"/>
              </a:buClr>
              <a:buSzPct val="65000"/>
            </a:pPr>
            <a:r>
              <a:rPr lang="en-US" altLang="zh-CN" sz="1600" b="1" dirty="0">
                <a:solidFill>
                  <a:schemeClr val="tx1"/>
                </a:solidFill>
                <a:latin typeface="Arial" panose="020B0604020202020204" pitchFamily="34" charset="0"/>
              </a:rPr>
              <a:t>x1=10,x2=20</a:t>
            </a:r>
            <a:endParaRPr lang="en-US" altLang="zh-CN" sz="1600" b="1" dirty="0">
              <a:solidFill>
                <a:schemeClr val="tx1"/>
              </a:solidFill>
              <a:latin typeface="Arial" panose="020B0604020202020204" pitchFamily="34" charset="0"/>
            </a:endParaRPr>
          </a:p>
        </p:txBody>
      </p:sp>
      <p:sp>
        <p:nvSpPr>
          <p:cNvPr id="14358" name="Text Box 55"/>
          <p:cNvSpPr txBox="1"/>
          <p:nvPr/>
        </p:nvSpPr>
        <p:spPr>
          <a:xfrm>
            <a:off x="1597343" y="3874453"/>
            <a:ext cx="576262" cy="366712"/>
          </a:xfrm>
          <a:prstGeom prst="rect">
            <a:avLst/>
          </a:prstGeom>
          <a:noFill/>
          <a:ln w="9525">
            <a:noFill/>
          </a:ln>
        </p:spPr>
        <p:txBody>
          <a:bodyPr anchor="t" anchorCtr="0">
            <a:spAutoFit/>
          </a:bodyPr>
          <a:p>
            <a:pPr>
              <a:spcBef>
                <a:spcPct val="50000"/>
              </a:spcBef>
              <a:buClr>
                <a:schemeClr val="accent1"/>
              </a:buClr>
              <a:buSzPct val="65000"/>
            </a:pPr>
            <a:r>
              <a:rPr lang="en-US" altLang="zh-CN" sz="1800" b="1" dirty="0">
                <a:solidFill>
                  <a:schemeClr val="tx1"/>
                </a:solidFill>
                <a:latin typeface="Arial" panose="020B0604020202020204" pitchFamily="34" charset="0"/>
              </a:rPr>
              <a:t>25</a:t>
            </a:r>
            <a:endParaRPr lang="en-US" altLang="zh-CN" sz="1800" b="1" dirty="0">
              <a:solidFill>
                <a:schemeClr val="tx1"/>
              </a:solidFill>
              <a:latin typeface="Arial" panose="020B0604020202020204" pitchFamily="34" charset="0"/>
            </a:endParaRPr>
          </a:p>
        </p:txBody>
      </p:sp>
      <p:sp>
        <p:nvSpPr>
          <p:cNvPr id="182329" name="Oval 57"/>
          <p:cNvSpPr/>
          <p:nvPr/>
        </p:nvSpPr>
        <p:spPr>
          <a:xfrm>
            <a:off x="2965768" y="4379278"/>
            <a:ext cx="71437" cy="71437"/>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spcBef>
                <a:spcPct val="20000"/>
              </a:spcBef>
              <a:buClr>
                <a:schemeClr val="accent1"/>
              </a:buClr>
              <a:buSzPct val="65000"/>
            </a:pPr>
            <a:endParaRPr lang="zh-CN" altLang="en-US" dirty="0">
              <a:latin typeface="Arial" panose="020B0604020202020204" pitchFamily="34" charset="0"/>
            </a:endParaRPr>
          </a:p>
        </p:txBody>
      </p:sp>
      <p:sp>
        <p:nvSpPr>
          <p:cNvPr id="182330" name="Text Box 58"/>
          <p:cNvSpPr txBox="1"/>
          <p:nvPr/>
        </p:nvSpPr>
        <p:spPr>
          <a:xfrm>
            <a:off x="2172018" y="5998528"/>
            <a:ext cx="684212" cy="366712"/>
          </a:xfrm>
          <a:prstGeom prst="rect">
            <a:avLst/>
          </a:prstGeom>
          <a:noFill/>
          <a:ln w="9525">
            <a:noFill/>
          </a:ln>
        </p:spPr>
        <p:txBody>
          <a:bodyPr anchor="t" anchorCtr="0">
            <a:spAutoFit/>
          </a:bodyPr>
          <a:p>
            <a:pPr>
              <a:spcBef>
                <a:spcPct val="50000"/>
              </a:spcBef>
              <a:buClr>
                <a:schemeClr val="accent1"/>
              </a:buClr>
              <a:buSzPct val="65000"/>
            </a:pPr>
            <a:r>
              <a:rPr lang="en-US" altLang="zh-CN" sz="1800" b="1" dirty="0">
                <a:solidFill>
                  <a:srgbClr val="CC3300"/>
                </a:solidFill>
                <a:latin typeface="Arial" panose="020B0604020202020204" pitchFamily="34" charset="0"/>
              </a:rPr>
              <a:t>P=0</a:t>
            </a:r>
            <a:endParaRPr lang="en-US" altLang="zh-CN" sz="1800" b="1" dirty="0">
              <a:solidFill>
                <a:srgbClr val="CC3300"/>
              </a:solidFill>
              <a:latin typeface="Arial" panose="020B0604020202020204" pitchFamily="34" charset="0"/>
            </a:endParaRPr>
          </a:p>
        </p:txBody>
      </p:sp>
      <p:sp>
        <p:nvSpPr>
          <p:cNvPr id="182331" name="Line 59"/>
          <p:cNvSpPr/>
          <p:nvPr/>
        </p:nvSpPr>
        <p:spPr>
          <a:xfrm>
            <a:off x="1848168" y="4198303"/>
            <a:ext cx="1223962" cy="1765300"/>
          </a:xfrm>
          <a:prstGeom prst="line">
            <a:avLst/>
          </a:prstGeom>
          <a:ln w="28575" cap="flat" cmpd="sng">
            <a:solidFill>
              <a:srgbClr val="0033CC"/>
            </a:solidFill>
            <a:prstDash val="dash"/>
            <a:round/>
            <a:headEnd type="none" w="med" len="med"/>
            <a:tailEnd type="none" w="med" len="med"/>
          </a:ln>
        </p:spPr>
      </p:sp>
      <p:sp>
        <p:nvSpPr>
          <p:cNvPr id="182332" name="Line 60"/>
          <p:cNvSpPr/>
          <p:nvPr/>
        </p:nvSpPr>
        <p:spPr>
          <a:xfrm>
            <a:off x="1344930" y="4450715"/>
            <a:ext cx="1223963" cy="1765300"/>
          </a:xfrm>
          <a:prstGeom prst="line">
            <a:avLst/>
          </a:prstGeom>
          <a:ln w="28575" cap="flat" cmpd="sng">
            <a:solidFill>
              <a:srgbClr val="0033CC"/>
            </a:solidFill>
            <a:prstDash val="dash"/>
            <a:round/>
            <a:headEnd type="none" w="med" len="med"/>
            <a:tailEnd type="none" w="med" len="med"/>
          </a:ln>
        </p:spPr>
      </p:sp>
      <p:sp>
        <p:nvSpPr>
          <p:cNvPr id="182333" name="Text Box 61"/>
          <p:cNvSpPr txBox="1"/>
          <p:nvPr/>
        </p:nvSpPr>
        <p:spPr>
          <a:xfrm>
            <a:off x="2640330" y="5782628"/>
            <a:ext cx="900113" cy="366712"/>
          </a:xfrm>
          <a:prstGeom prst="rect">
            <a:avLst/>
          </a:prstGeom>
          <a:noFill/>
          <a:ln w="9525">
            <a:noFill/>
          </a:ln>
        </p:spPr>
        <p:txBody>
          <a:bodyPr anchor="t" anchorCtr="0">
            <a:spAutoFit/>
          </a:bodyPr>
          <a:p>
            <a:pPr>
              <a:spcBef>
                <a:spcPct val="50000"/>
              </a:spcBef>
              <a:buClr>
                <a:schemeClr val="accent1"/>
              </a:buClr>
              <a:buSzPct val="65000"/>
            </a:pPr>
            <a:r>
              <a:rPr lang="en-US" altLang="zh-CN" sz="1800" b="1" dirty="0">
                <a:solidFill>
                  <a:srgbClr val="CC3300"/>
                </a:solidFill>
                <a:latin typeface="Arial" panose="020B0604020202020204" pitchFamily="34" charset="0"/>
              </a:rPr>
              <a:t>P=50</a:t>
            </a:r>
            <a:endParaRPr lang="en-US" altLang="zh-CN" sz="1800" b="1" dirty="0">
              <a:solidFill>
                <a:srgbClr val="CC3300"/>
              </a:solidFill>
              <a:latin typeface="Arial" panose="020B0604020202020204" pitchFamily="34" charset="0"/>
            </a:endParaRPr>
          </a:p>
        </p:txBody>
      </p:sp>
      <p:sp>
        <p:nvSpPr>
          <p:cNvPr id="182334" name="Line 62"/>
          <p:cNvSpPr/>
          <p:nvPr/>
        </p:nvSpPr>
        <p:spPr>
          <a:xfrm>
            <a:off x="2568893" y="3801428"/>
            <a:ext cx="1223962" cy="1765300"/>
          </a:xfrm>
          <a:prstGeom prst="line">
            <a:avLst/>
          </a:prstGeom>
          <a:ln w="28575" cap="flat" cmpd="sng">
            <a:solidFill>
              <a:srgbClr val="0033CC"/>
            </a:solidFill>
            <a:prstDash val="dash"/>
            <a:round/>
            <a:headEnd type="none" w="med" len="med"/>
            <a:tailEnd type="none" w="med" len="med"/>
          </a:ln>
        </p:spPr>
      </p:sp>
      <p:sp>
        <p:nvSpPr>
          <p:cNvPr id="182335" name="Text Box 63"/>
          <p:cNvSpPr txBox="1"/>
          <p:nvPr/>
        </p:nvSpPr>
        <p:spPr>
          <a:xfrm>
            <a:off x="3613468" y="5493703"/>
            <a:ext cx="900112" cy="366712"/>
          </a:xfrm>
          <a:prstGeom prst="rect">
            <a:avLst/>
          </a:prstGeom>
          <a:noFill/>
          <a:ln w="9525">
            <a:noFill/>
          </a:ln>
        </p:spPr>
        <p:txBody>
          <a:bodyPr anchor="t" anchorCtr="0">
            <a:spAutoFit/>
          </a:bodyPr>
          <a:p>
            <a:pPr>
              <a:spcBef>
                <a:spcPct val="50000"/>
              </a:spcBef>
              <a:buClr>
                <a:schemeClr val="accent1"/>
              </a:buClr>
              <a:buSzPct val="65000"/>
            </a:pPr>
            <a:r>
              <a:rPr lang="en-US" altLang="zh-CN" sz="1800" b="1" dirty="0">
                <a:solidFill>
                  <a:srgbClr val="CC3300"/>
                </a:solidFill>
                <a:latin typeface="Arial" panose="020B0604020202020204" pitchFamily="34" charset="0"/>
              </a:rPr>
              <a:t>P=110</a:t>
            </a:r>
            <a:endParaRPr lang="en-US" altLang="zh-CN" sz="1800" b="1" dirty="0">
              <a:solidFill>
                <a:srgbClr val="CC3300"/>
              </a:solidFill>
              <a:latin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368"/>
                                        </p:tgtEl>
                                        <p:attrNameLst>
                                          <p:attrName>style.visibility</p:attrName>
                                        </p:attrNameLst>
                                      </p:cBhvr>
                                      <p:to>
                                        <p:strVal val="visible"/>
                                      </p:to>
                                    </p:set>
                                    <p:animEffect transition="in" filter="box(in)">
                                      <p:cBhvr>
                                        <p:cTn id="7" dur="500"/>
                                        <p:tgtEl>
                                          <p:spTgt spid="13368"/>
                                        </p:tgtEl>
                                      </p:cBhvr>
                                    </p:animEffect>
                                  </p:childTnLst>
                                </p:cTn>
                              </p:par>
                              <p:par>
                                <p:cTn id="8" presetID="18" presetClass="entr" presetSubtype="3"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upRight)">
                                      <p:cBhvr>
                                        <p:cTn id="10" dur="3000"/>
                                        <p:tgtEl>
                                          <p:spTgt spid="2"/>
                                        </p:tgtEl>
                                      </p:cBhvr>
                                    </p:animEffect>
                                  </p:childTnLst>
                                </p:cTn>
                              </p:par>
                            </p:childTnLst>
                          </p:cTn>
                        </p:par>
                        <p:par>
                          <p:cTn id="11" fill="hold">
                            <p:stCondLst>
                              <p:cond delay="500"/>
                            </p:stCondLst>
                            <p:childTnLst>
                              <p:par>
                                <p:cTn id="12" presetID="2" presetClass="entr" presetSubtype="12" fill="hold" nodeType="afterEffect">
                                  <p:stCondLst>
                                    <p:cond delay="0"/>
                                  </p:stCondLst>
                                  <p:childTnLst>
                                    <p:set>
                                      <p:cBhvr>
                                        <p:cTn id="13" dur="1" fill="hold">
                                          <p:stCondLst>
                                            <p:cond delay="0"/>
                                          </p:stCondLst>
                                        </p:cTn>
                                        <p:tgtEl>
                                          <p:spTgt spid="182332"/>
                                        </p:tgtEl>
                                        <p:attrNameLst>
                                          <p:attrName>style.visibility</p:attrName>
                                        </p:attrNameLst>
                                      </p:cBhvr>
                                      <p:to>
                                        <p:strVal val="visible"/>
                                      </p:to>
                                    </p:set>
                                    <p:anim calcmode="lin" valueType="num">
                                      <p:cBhvr>
                                        <p:cTn id="14" dur="500" fill="hold"/>
                                        <p:tgtEl>
                                          <p:spTgt spid="182332"/>
                                        </p:tgtEl>
                                        <p:attrNameLst>
                                          <p:attrName>ppt_x</p:attrName>
                                        </p:attrNameLst>
                                      </p:cBhvr>
                                      <p:tavLst>
                                        <p:tav tm="0">
                                          <p:val>
                                            <p:strVal val="0-#ppt_w/2"/>
                                          </p:val>
                                        </p:tav>
                                        <p:tav tm="100000">
                                          <p:val>
                                            <p:strVal val="#ppt_x"/>
                                          </p:val>
                                        </p:tav>
                                      </p:tavLst>
                                    </p:anim>
                                    <p:anim calcmode="lin" valueType="num">
                                      <p:cBhvr>
                                        <p:cTn id="15" dur="500" fill="hold"/>
                                        <p:tgtEl>
                                          <p:spTgt spid="182332"/>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82330"/>
                                        </p:tgtEl>
                                        <p:attrNameLst>
                                          <p:attrName>style.visibility</p:attrName>
                                        </p:attrNameLst>
                                      </p:cBhvr>
                                      <p:to>
                                        <p:strVal val="visible"/>
                                      </p:to>
                                    </p:set>
                                    <p:anim calcmode="lin" valueType="num">
                                      <p:cBhvr>
                                        <p:cTn id="18" dur="500" fill="hold"/>
                                        <p:tgtEl>
                                          <p:spTgt spid="182330"/>
                                        </p:tgtEl>
                                        <p:attrNameLst>
                                          <p:attrName>ppt_x</p:attrName>
                                        </p:attrNameLst>
                                      </p:cBhvr>
                                      <p:tavLst>
                                        <p:tav tm="0">
                                          <p:val>
                                            <p:strVal val="#ppt_x"/>
                                          </p:val>
                                        </p:tav>
                                        <p:tav tm="100000">
                                          <p:val>
                                            <p:strVal val="#ppt_x"/>
                                          </p:val>
                                        </p:tav>
                                      </p:tavLst>
                                    </p:anim>
                                    <p:anim calcmode="lin" valueType="num">
                                      <p:cBhvr>
                                        <p:cTn id="19" dur="500" fill="hold"/>
                                        <p:tgtEl>
                                          <p:spTgt spid="18233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nodeType="clickEffect">
                                  <p:stCondLst>
                                    <p:cond delay="0"/>
                                  </p:stCondLst>
                                  <p:childTnLst>
                                    <p:set>
                                      <p:cBhvr>
                                        <p:cTn id="23" dur="1" fill="hold">
                                          <p:stCondLst>
                                            <p:cond delay="0"/>
                                          </p:stCondLst>
                                        </p:cTn>
                                        <p:tgtEl>
                                          <p:spTgt spid="182331"/>
                                        </p:tgtEl>
                                        <p:attrNameLst>
                                          <p:attrName>style.visibility</p:attrName>
                                        </p:attrNameLst>
                                      </p:cBhvr>
                                      <p:to>
                                        <p:strVal val="visible"/>
                                      </p:to>
                                    </p:set>
                                    <p:anim calcmode="lin" valueType="num">
                                      <p:cBhvr>
                                        <p:cTn id="24" dur="500" fill="hold"/>
                                        <p:tgtEl>
                                          <p:spTgt spid="182331"/>
                                        </p:tgtEl>
                                        <p:attrNameLst>
                                          <p:attrName>ppt_x</p:attrName>
                                        </p:attrNameLst>
                                      </p:cBhvr>
                                      <p:tavLst>
                                        <p:tav tm="0">
                                          <p:val>
                                            <p:strVal val="0-#ppt_w/2"/>
                                          </p:val>
                                        </p:tav>
                                        <p:tav tm="100000">
                                          <p:val>
                                            <p:strVal val="#ppt_x"/>
                                          </p:val>
                                        </p:tav>
                                      </p:tavLst>
                                    </p:anim>
                                    <p:anim calcmode="lin" valueType="num">
                                      <p:cBhvr>
                                        <p:cTn id="25" dur="500" fill="hold"/>
                                        <p:tgtEl>
                                          <p:spTgt spid="182331"/>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2333"/>
                                        </p:tgtEl>
                                        <p:attrNameLst>
                                          <p:attrName>style.visibility</p:attrName>
                                        </p:attrNameLst>
                                      </p:cBhvr>
                                      <p:to>
                                        <p:strVal val="visible"/>
                                      </p:to>
                                    </p:set>
                                    <p:anim calcmode="lin" valueType="num">
                                      <p:cBhvr>
                                        <p:cTn id="28" dur="500" fill="hold"/>
                                        <p:tgtEl>
                                          <p:spTgt spid="182333"/>
                                        </p:tgtEl>
                                        <p:attrNameLst>
                                          <p:attrName>ppt_x</p:attrName>
                                        </p:attrNameLst>
                                      </p:cBhvr>
                                      <p:tavLst>
                                        <p:tav tm="0">
                                          <p:val>
                                            <p:strVal val="#ppt_x"/>
                                          </p:val>
                                        </p:tav>
                                        <p:tav tm="100000">
                                          <p:val>
                                            <p:strVal val="#ppt_x"/>
                                          </p:val>
                                        </p:tav>
                                      </p:tavLst>
                                    </p:anim>
                                    <p:anim calcmode="lin" valueType="num">
                                      <p:cBhvr>
                                        <p:cTn id="29" dur="500" fill="hold"/>
                                        <p:tgtEl>
                                          <p:spTgt spid="18233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nodeType="clickEffect">
                                  <p:stCondLst>
                                    <p:cond delay="0"/>
                                  </p:stCondLst>
                                  <p:childTnLst>
                                    <p:set>
                                      <p:cBhvr>
                                        <p:cTn id="33" dur="1" fill="hold">
                                          <p:stCondLst>
                                            <p:cond delay="0"/>
                                          </p:stCondLst>
                                        </p:cTn>
                                        <p:tgtEl>
                                          <p:spTgt spid="182334"/>
                                        </p:tgtEl>
                                        <p:attrNameLst>
                                          <p:attrName>style.visibility</p:attrName>
                                        </p:attrNameLst>
                                      </p:cBhvr>
                                      <p:to>
                                        <p:strVal val="visible"/>
                                      </p:to>
                                    </p:set>
                                    <p:anim calcmode="lin" valueType="num">
                                      <p:cBhvr>
                                        <p:cTn id="34" dur="500" fill="hold"/>
                                        <p:tgtEl>
                                          <p:spTgt spid="182334"/>
                                        </p:tgtEl>
                                        <p:attrNameLst>
                                          <p:attrName>ppt_x</p:attrName>
                                        </p:attrNameLst>
                                      </p:cBhvr>
                                      <p:tavLst>
                                        <p:tav tm="0">
                                          <p:val>
                                            <p:strVal val="0-#ppt_w/2"/>
                                          </p:val>
                                        </p:tav>
                                        <p:tav tm="100000">
                                          <p:val>
                                            <p:strVal val="#ppt_x"/>
                                          </p:val>
                                        </p:tav>
                                      </p:tavLst>
                                    </p:anim>
                                    <p:anim calcmode="lin" valueType="num">
                                      <p:cBhvr>
                                        <p:cTn id="35" dur="500" fill="hold"/>
                                        <p:tgtEl>
                                          <p:spTgt spid="18233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2335"/>
                                        </p:tgtEl>
                                        <p:attrNameLst>
                                          <p:attrName>style.visibility</p:attrName>
                                        </p:attrNameLst>
                                      </p:cBhvr>
                                      <p:to>
                                        <p:strVal val="visible"/>
                                      </p:to>
                                    </p:set>
                                    <p:anim calcmode="lin" valueType="num">
                                      <p:cBhvr>
                                        <p:cTn id="38" dur="500" fill="hold"/>
                                        <p:tgtEl>
                                          <p:spTgt spid="182335"/>
                                        </p:tgtEl>
                                        <p:attrNameLst>
                                          <p:attrName>ppt_x</p:attrName>
                                        </p:attrNameLst>
                                      </p:cBhvr>
                                      <p:tavLst>
                                        <p:tav tm="0">
                                          <p:val>
                                            <p:strVal val="#ppt_x"/>
                                          </p:val>
                                        </p:tav>
                                        <p:tav tm="100000">
                                          <p:val>
                                            <p:strVal val="#ppt_x"/>
                                          </p:val>
                                        </p:tav>
                                      </p:tavLst>
                                    </p:anim>
                                    <p:anim calcmode="lin" valueType="num">
                                      <p:cBhvr>
                                        <p:cTn id="39" dur="500" fill="hold"/>
                                        <p:tgtEl>
                                          <p:spTgt spid="182335"/>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11" presetClass="entr" presetSubtype="0" repeatCount="indefinite" fill="hold" grpId="0" nodeType="afterEffect">
                                  <p:stCondLst>
                                    <p:cond delay="0"/>
                                  </p:stCondLst>
                                  <p:childTnLst>
                                    <p:set>
                                      <p:cBhvr>
                                        <p:cTn id="42" dur="1000">
                                          <p:stCondLst>
                                            <p:cond delay="0"/>
                                          </p:stCondLst>
                                        </p:cTn>
                                        <p:tgtEl>
                                          <p:spTgt spid="182329"/>
                                        </p:tgtEl>
                                        <p:attrNameLst>
                                          <p:attrName>style.visibility</p:attrName>
                                        </p:attrNameLst>
                                      </p:cBhvr>
                                      <p:to>
                                        <p:strVal val="visible"/>
                                      </p:to>
                                    </p:set>
                                  </p:childTnLst>
                                  <p:subTnLst>
                                    <p:animClr clrSpc="rgb" dir="cw">
                                      <p:cBhvr override="childStyle">
                                        <p:cTn dur="1" fill="hold" display="0" masterRel="nextClick" afterEffect="1"/>
                                        <p:tgtEl>
                                          <p:spTgt spid="182329"/>
                                        </p:tgtEl>
                                        <p:attrNameLst>
                                          <p:attrName>ppt_c</p:attrName>
                                        </p:attrNameLst>
                                      </p:cBhvr>
                                      <p:to>
                                        <a:srgbClr val="FFFF00"/>
                                      </p:to>
                                    </p:animClr>
                                  </p:subTnLst>
                                </p:cTn>
                              </p:par>
                              <p:par>
                                <p:cTn id="43" presetID="4" presetClass="entr" presetSubtype="16" fill="hold" grpId="0" nodeType="withEffect">
                                  <p:stCondLst>
                                    <p:cond delay="0"/>
                                  </p:stCondLst>
                                  <p:childTnLst>
                                    <p:set>
                                      <p:cBhvr>
                                        <p:cTn id="44" dur="1" fill="hold">
                                          <p:stCondLst>
                                            <p:cond delay="0"/>
                                          </p:stCondLst>
                                        </p:cTn>
                                        <p:tgtEl>
                                          <p:spTgt spid="182326"/>
                                        </p:tgtEl>
                                        <p:attrNameLst>
                                          <p:attrName>style.visibility</p:attrName>
                                        </p:attrNameLst>
                                      </p:cBhvr>
                                      <p:to>
                                        <p:strVal val="visible"/>
                                      </p:to>
                                    </p:set>
                                    <p:animEffect transition="in" filter="box(in)">
                                      <p:cBhvr>
                                        <p:cTn id="45" dur="500"/>
                                        <p:tgtEl>
                                          <p:spTgt spid="182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68" grpId="0" bldLvl="0" animBg="1"/>
      <p:bldP spid="182326" grpId="0"/>
      <p:bldP spid="182329" grpId="0" bldLvl="0" animBg="1"/>
      <p:bldP spid="182330" grpId="0"/>
      <p:bldP spid="182333" grpId="0"/>
      <p:bldP spid="1823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426720" y="133350"/>
            <a:ext cx="5733415" cy="534670"/>
          </a:xfrm>
          <a:prstGeom prst="rect">
            <a:avLst/>
          </a:prstGeom>
        </p:spPr>
        <p:txBody>
          <a:bodyPr/>
          <a:lstStyle/>
          <a:p>
            <a:pPr lvl="0">
              <a:spcBef>
                <a:spcPct val="0"/>
              </a:spcBef>
              <a:defRPr/>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8.1 </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线性规划</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问题</a:t>
            </a:r>
            <a:endPar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18467" name="Rectangle 3"/>
          <p:cNvSpPr>
            <a:spLocks noGrp="1" noChangeArrowheads="1"/>
          </p:cNvSpPr>
          <p:nvPr/>
        </p:nvSpPr>
        <p:spPr>
          <a:xfrm>
            <a:off x="426403" y="1056323"/>
            <a:ext cx="7772400" cy="65405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线性规划</a:t>
            </a:r>
            <a:r>
              <a:rPr kumimoji="0" lang="zh-CN" altLang="en-US" sz="2800" b="1" i="0" u="none" strike="noStrike" kern="1200" cap="none" spc="0" normalizeH="0" baseline="0" noProof="0" dirty="0">
                <a:ln>
                  <a:noFill/>
                </a:ln>
                <a:solidFill>
                  <a:schemeClr val="folHlink"/>
                </a:solidFill>
                <a:effectLst/>
                <a:uLnTx/>
                <a:uFillTx/>
                <a:latin typeface="+mj-ea"/>
                <a:ea typeface="+mj-ea"/>
                <a:cs typeface="+mj-ea"/>
              </a:rPr>
              <a:t>模型</a:t>
            </a:r>
            <a:endParaRPr kumimoji="0" lang="zh-CN" altLang="en-US" sz="2800" b="1" i="0" u="none" strike="noStrike" kern="1200" cap="none" spc="0" normalizeH="0" baseline="0" noProof="0" dirty="0">
              <a:ln>
                <a:noFill/>
              </a:ln>
              <a:solidFill>
                <a:schemeClr val="folHlink"/>
              </a:solidFill>
              <a:effectLst/>
              <a:uLnTx/>
              <a:uFillTx/>
              <a:latin typeface="+mj-ea"/>
              <a:ea typeface="+mj-ea"/>
              <a:cs typeface="+mj-ea"/>
            </a:endParaRPr>
          </a:p>
        </p:txBody>
      </p:sp>
      <p:sp>
        <p:nvSpPr>
          <p:cNvPr id="4" name="Text Box 53"/>
          <p:cNvSpPr txBox="1"/>
          <p:nvPr/>
        </p:nvSpPr>
        <p:spPr>
          <a:xfrm>
            <a:off x="426720" y="1630045"/>
            <a:ext cx="3505200" cy="460375"/>
          </a:xfrm>
          <a:prstGeom prst="rect">
            <a:avLst/>
          </a:prstGeom>
          <a:noFill/>
          <a:ln w="57150">
            <a:noFill/>
          </a:ln>
        </p:spPr>
        <p:txBody>
          <a:bodyPr wrap="square" anchor="t" anchorCtr="0">
            <a:spAutoFit/>
          </a:bodyPr>
          <a:p>
            <a:pPr marL="342900" indent="-342900" algn="l">
              <a:spcBef>
                <a:spcPct val="50000"/>
              </a:spcBef>
              <a:buClr>
                <a:schemeClr val="accent1"/>
              </a:buClr>
              <a:buSzPct val="65000"/>
              <a:buFont typeface="Wingdings" panose="05000000000000000000" charset="0"/>
              <a:buChar char="n"/>
            </a:pP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无最优解</a:t>
            </a:r>
            <a:r>
              <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2400" b="1" dirty="0">
              <a:solidFill>
                <a:srgbClr val="000000"/>
              </a:solidFill>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15361" name="图片 1"/>
          <p:cNvPicPr>
            <a:picLocks noChangeAspect="1"/>
          </p:cNvPicPr>
          <p:nvPr/>
        </p:nvPicPr>
        <p:blipFill>
          <a:blip r:embed="rId1"/>
          <a:stretch>
            <a:fillRect/>
          </a:stretch>
        </p:blipFill>
        <p:spPr>
          <a:xfrm>
            <a:off x="1247775" y="2200910"/>
            <a:ext cx="3662680" cy="4149090"/>
          </a:xfrm>
          <a:prstGeom prst="rect">
            <a:avLst/>
          </a:prstGeom>
          <a:noFill/>
          <a:ln w="9525">
            <a:noFill/>
          </a:ln>
        </p:spPr>
      </p:pic>
      <p:pic>
        <p:nvPicPr>
          <p:cNvPr id="15363" name="图片 3"/>
          <p:cNvPicPr>
            <a:picLocks noChangeAspect="1"/>
          </p:cNvPicPr>
          <p:nvPr/>
        </p:nvPicPr>
        <p:blipFill>
          <a:blip r:embed="rId2"/>
          <a:stretch>
            <a:fillRect/>
          </a:stretch>
        </p:blipFill>
        <p:spPr>
          <a:xfrm>
            <a:off x="5836285" y="2555875"/>
            <a:ext cx="5095875" cy="3438525"/>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TIMING" val="|1.6|0.9"/>
</p:tagLst>
</file>

<file path=ppt/tags/tag10.xml><?xml version="1.0" encoding="utf-8"?>
<p:tagLst xmlns:p="http://schemas.openxmlformats.org/presentationml/2006/main">
  <p:tag name="TIMING" val="|1.5|19.1|19"/>
</p:tagLst>
</file>

<file path=ppt/tags/tag11.xml><?xml version="1.0" encoding="utf-8"?>
<p:tagLst xmlns:p="http://schemas.openxmlformats.org/presentationml/2006/main">
  <p:tag name="TIMING" val="|1.5|19.1|19"/>
</p:tagLst>
</file>

<file path=ppt/tags/tag12.xml><?xml version="1.0" encoding="utf-8"?>
<p:tagLst xmlns:p="http://schemas.openxmlformats.org/presentationml/2006/main">
  <p:tag name="TIMING" val="|1.5|19.1|19"/>
</p:tagLst>
</file>

<file path=ppt/tags/tag13.xml><?xml version="1.0" encoding="utf-8"?>
<p:tagLst xmlns:p="http://schemas.openxmlformats.org/presentationml/2006/main">
  <p:tag name="TIMING" val="|1.5|19.1|19"/>
</p:tagLst>
</file>

<file path=ppt/tags/tag14.xml><?xml version="1.0" encoding="utf-8"?>
<p:tagLst xmlns:p="http://schemas.openxmlformats.org/presentationml/2006/main">
  <p:tag name="TIMING" val="|1.5|19.1|19"/>
</p:tagLst>
</file>

<file path=ppt/tags/tag15.xml><?xml version="1.0" encoding="utf-8"?>
<p:tagLst xmlns:p="http://schemas.openxmlformats.org/presentationml/2006/main">
  <p:tag name="TIMING" val="|1.5|19.1|19"/>
</p:tagLst>
</file>

<file path=ppt/tags/tag16.xml><?xml version="1.0" encoding="utf-8"?>
<p:tagLst xmlns:p="http://schemas.openxmlformats.org/presentationml/2006/main">
  <p:tag name="TIMING" val="|1.5|19.1|19"/>
</p:tagLst>
</file>

<file path=ppt/tags/tag17.xml><?xml version="1.0" encoding="utf-8"?>
<p:tagLst xmlns:p="http://schemas.openxmlformats.org/presentationml/2006/main">
  <p:tag name="KSO_WM_UNIT_TABLE_BEAUTIFY" val="smartTable{f33ce4fb-bc9d-43a4-b0a4-8820213232de}"/>
</p:tagLst>
</file>

<file path=ppt/tags/tag18.xml><?xml version="1.0" encoding="utf-8"?>
<p:tagLst xmlns:p="http://schemas.openxmlformats.org/presentationml/2006/main">
  <p:tag name="TIMING" val="|1.5|19.1|19"/>
</p:tagLst>
</file>

<file path=ppt/tags/tag19.xml><?xml version="1.0" encoding="utf-8"?>
<p:tagLst xmlns:p="http://schemas.openxmlformats.org/presentationml/2006/main">
  <p:tag name="KSO_WM_UNIT_TABLE_BEAUTIFY" val="smartTable{a077434f-cd49-4948-a015-3baaacee90ea}"/>
</p:tagLst>
</file>

<file path=ppt/tags/tag2.xml><?xml version="1.0" encoding="utf-8"?>
<p:tagLst xmlns:p="http://schemas.openxmlformats.org/presentationml/2006/main">
  <p:tag name="TIMING" val="|1.5|19.1|19"/>
</p:tagLst>
</file>

<file path=ppt/tags/tag20.xml><?xml version="1.0" encoding="utf-8"?>
<p:tagLst xmlns:p="http://schemas.openxmlformats.org/presentationml/2006/main">
  <p:tag name="TIMING" val="|1.5|19.1|19"/>
</p:tagLst>
</file>

<file path=ppt/tags/tag21.xml><?xml version="1.0" encoding="utf-8"?>
<p:tagLst xmlns:p="http://schemas.openxmlformats.org/presentationml/2006/main">
  <p:tag name="KSO_WM_UNIT_TABLE_BEAUTIFY" val="smartTable{a077434f-cd49-4948-a015-3baaacee90ea}"/>
</p:tagLst>
</file>

<file path=ppt/tags/tag22.xml><?xml version="1.0" encoding="utf-8"?>
<p:tagLst xmlns:p="http://schemas.openxmlformats.org/presentationml/2006/main">
  <p:tag name="TIMING" val="|1.5|19.1|19"/>
</p:tagLst>
</file>

<file path=ppt/tags/tag23.xml><?xml version="1.0" encoding="utf-8"?>
<p:tagLst xmlns:p="http://schemas.openxmlformats.org/presentationml/2006/main">
  <p:tag name="KSO_WM_UNIT_TABLE_BEAUTIFY" val="smartTable{a077434f-cd49-4948-a015-3baaacee90ea}"/>
</p:tagLst>
</file>

<file path=ppt/tags/tag24.xml><?xml version="1.0" encoding="utf-8"?>
<p:tagLst xmlns:p="http://schemas.openxmlformats.org/presentationml/2006/main">
  <p:tag name="TIMING" val="|1.5|19.1|19"/>
</p:tagLst>
</file>

<file path=ppt/tags/tag25.xml><?xml version="1.0" encoding="utf-8"?>
<p:tagLst xmlns:p="http://schemas.openxmlformats.org/presentationml/2006/main">
  <p:tag name="KSO_WM_UNIT_TABLE_BEAUTIFY" val="smartTable{a077434f-cd49-4948-a015-3baaacee90ea}"/>
</p:tagLst>
</file>

<file path=ppt/tags/tag26.xml><?xml version="1.0" encoding="utf-8"?>
<p:tagLst xmlns:p="http://schemas.openxmlformats.org/presentationml/2006/main">
  <p:tag name="TIMING" val="|1.5|19.1|19"/>
</p:tagLst>
</file>

<file path=ppt/tags/tag27.xml><?xml version="1.0" encoding="utf-8"?>
<p:tagLst xmlns:p="http://schemas.openxmlformats.org/presentationml/2006/main">
  <p:tag name="TIMING" val="|1.5|19.1|19"/>
</p:tagLst>
</file>

<file path=ppt/tags/tag28.xml><?xml version="1.0" encoding="utf-8"?>
<p:tagLst xmlns:p="http://schemas.openxmlformats.org/presentationml/2006/main">
  <p:tag name="KSO_WM_UNIT_TABLE_BEAUTIFY" val="smartTable{a307d7a0-283e-403f-a8a8-dbe249b3ab4a}"/>
  <p:tag name="TABLE_ENDDRAG_ORIGIN_RECT" val="372*222"/>
  <p:tag name="TABLE_ENDDRAG_RECT" val="538*174*372*222"/>
</p:tagLst>
</file>

<file path=ppt/tags/tag29.xml><?xml version="1.0" encoding="utf-8"?>
<p:tagLst xmlns:p="http://schemas.openxmlformats.org/presentationml/2006/main">
  <p:tag name="TIMING" val="|1.5|19.1|19"/>
</p:tagLst>
</file>

<file path=ppt/tags/tag3.xml><?xml version="1.0" encoding="utf-8"?>
<p:tagLst xmlns:p="http://schemas.openxmlformats.org/presentationml/2006/main">
  <p:tag name="KSO_WM_UNIT_PLACING_PICTURE_USER_VIEWPORT" val="{&quot;height&quot;:3202.5007874015746,&quot;width&quot;:10365}"/>
</p:tagLst>
</file>

<file path=ppt/tags/tag30.xml><?xml version="1.0" encoding="utf-8"?>
<p:tagLst xmlns:p="http://schemas.openxmlformats.org/presentationml/2006/main">
  <p:tag name="KSO_WM_UNIT_TABLE_BEAUTIFY" val="smartTable{a307d7a0-283e-403f-a8a8-dbe249b3ab4a}"/>
  <p:tag name="TABLE_ENDDRAG_ORIGIN_RECT" val="372*222"/>
  <p:tag name="TABLE_ENDDRAG_RECT" val="538*174*372*222"/>
</p:tagLst>
</file>

<file path=ppt/tags/tag31.xml><?xml version="1.0" encoding="utf-8"?>
<p:tagLst xmlns:p="http://schemas.openxmlformats.org/presentationml/2006/main">
  <p:tag name="TIMING" val="|1.5|19.1|19"/>
</p:tagLst>
</file>

<file path=ppt/tags/tag32.xml><?xml version="1.0" encoding="utf-8"?>
<p:tagLst xmlns:p="http://schemas.openxmlformats.org/presentationml/2006/main">
  <p:tag name="KSO_WM_UNIT_TABLE_BEAUTIFY" val="smartTable{a95bc3c7-26cf-44ed-b4cb-a59a08973a99}"/>
  <p:tag name="TABLE_ENDDRAG_ORIGIN_RECT" val="392*203"/>
  <p:tag name="TABLE_ENDDRAG_RECT" val="314*299*392*203"/>
</p:tagLst>
</file>

<file path=ppt/tags/tag33.xml><?xml version="1.0" encoding="utf-8"?>
<p:tagLst xmlns:p="http://schemas.openxmlformats.org/presentationml/2006/main">
  <p:tag name="TIMING" val="|1.5|19.1|19"/>
</p:tagLst>
</file>

<file path=ppt/tags/tag34.xml><?xml version="1.0" encoding="utf-8"?>
<p:tagLst xmlns:p="http://schemas.openxmlformats.org/presentationml/2006/main">
  <p:tag name="KSO_WM_UNIT_TABLE_BEAUTIFY" val="smartTable{82fe4aa5-1fc0-4fb4-a3f6-ef18cc197720}"/>
</p:tagLst>
</file>

<file path=ppt/tags/tag35.xml><?xml version="1.0" encoding="utf-8"?>
<p:tagLst xmlns:p="http://schemas.openxmlformats.org/presentationml/2006/main">
  <p:tag name="TIMING" val="|1.5|19.1|19"/>
</p:tagLst>
</file>

<file path=ppt/tags/tag36.xml><?xml version="1.0" encoding="utf-8"?>
<p:tagLst xmlns:p="http://schemas.openxmlformats.org/presentationml/2006/main">
  <p:tag name="KSO_WM_UNIT_TABLE_BEAUTIFY" val="smartTable{82fe4aa5-1fc0-4fb4-a3f6-ef18cc197720}"/>
  <p:tag name="TABLE_ENDDRAG_ORIGIN_RECT" val="357*239"/>
  <p:tag name="TABLE_ENDDRAG_RECT" val="569*280*357*239"/>
</p:tagLst>
</file>

<file path=ppt/tags/tag37.xml><?xml version="1.0" encoding="utf-8"?>
<p:tagLst xmlns:p="http://schemas.openxmlformats.org/presentationml/2006/main">
  <p:tag name="TIMING" val="|1.5|19.1|19"/>
</p:tagLst>
</file>

<file path=ppt/tags/tag38.xml><?xml version="1.0" encoding="utf-8"?>
<p:tagLst xmlns:p="http://schemas.openxmlformats.org/presentationml/2006/main">
  <p:tag name="TIMING" val="|1.5|19.1|19"/>
</p:tagLst>
</file>

<file path=ppt/tags/tag39.xml><?xml version="1.0" encoding="utf-8"?>
<p:tagLst xmlns:p="http://schemas.openxmlformats.org/presentationml/2006/main">
  <p:tag name="TIMING" val="|1.5|19.1|19"/>
</p:tagLst>
</file>

<file path=ppt/tags/tag4.xml><?xml version="1.0" encoding="utf-8"?>
<p:tagLst xmlns:p="http://schemas.openxmlformats.org/presentationml/2006/main">
  <p:tag name="TIMING" val="|1.5|19.1|19"/>
</p:tagLst>
</file>

<file path=ppt/tags/tag40.xml><?xml version="1.0" encoding="utf-8"?>
<p:tagLst xmlns:p="http://schemas.openxmlformats.org/presentationml/2006/main">
  <p:tag name="TIMING" val="|1.5|19.1|19"/>
</p:tagLst>
</file>

<file path=ppt/tags/tag41.xml><?xml version="1.0" encoding="utf-8"?>
<p:tagLst xmlns:p="http://schemas.openxmlformats.org/presentationml/2006/main">
  <p:tag name="KSO_WM_UNIT_PLACING_PICTURE_USER_VIEWPORT" val="{&quot;height&quot;:1500,&quot;width&quot;:5595}"/>
</p:tagLst>
</file>

<file path=ppt/tags/tag42.xml><?xml version="1.0" encoding="utf-8"?>
<p:tagLst xmlns:p="http://schemas.openxmlformats.org/presentationml/2006/main">
  <p:tag name="TIMING" val="|1.5|19.1|19"/>
</p:tagLst>
</file>

<file path=ppt/tags/tag43.xml><?xml version="1.0" encoding="utf-8"?>
<p:tagLst xmlns:p="http://schemas.openxmlformats.org/presentationml/2006/main">
  <p:tag name="TIMING" val="|1.5|19.1|19"/>
</p:tagLst>
</file>

<file path=ppt/tags/tag44.xml><?xml version="1.0" encoding="utf-8"?>
<p:tagLst xmlns:p="http://schemas.openxmlformats.org/presentationml/2006/main">
  <p:tag name="TIMING" val="|1.5|19.1|19"/>
</p:tagLst>
</file>

<file path=ppt/tags/tag45.xml><?xml version="1.0" encoding="utf-8"?>
<p:tagLst xmlns:p="http://schemas.openxmlformats.org/presentationml/2006/main">
  <p:tag name="TIMING" val="|1.5|19.1|19"/>
</p:tagLst>
</file>

<file path=ppt/tags/tag46.xml><?xml version="1.0" encoding="utf-8"?>
<p:tagLst xmlns:p="http://schemas.openxmlformats.org/presentationml/2006/main">
  <p:tag name="TIMING" val="|1.5|19.1|19"/>
</p:tagLst>
</file>

<file path=ppt/tags/tag47.xml><?xml version="1.0" encoding="utf-8"?>
<p:tagLst xmlns:p="http://schemas.openxmlformats.org/presentationml/2006/main">
  <p:tag name="TIMING" val="|1.5|19.1|19"/>
</p:tagLst>
</file>

<file path=ppt/tags/tag48.xml><?xml version="1.0" encoding="utf-8"?>
<p:tagLst xmlns:p="http://schemas.openxmlformats.org/presentationml/2006/main">
  <p:tag name="TIMING" val="|1.5|19.1|19"/>
</p:tagLst>
</file>

<file path=ppt/tags/tag49.xml><?xml version="1.0" encoding="utf-8"?>
<p:tagLst xmlns:p="http://schemas.openxmlformats.org/presentationml/2006/main">
  <p:tag name="TIMING" val="|0.4"/>
  <p:tag name="ISLIDE.ICON" val="#373138;#373139;#373140;#385029;#373142;"/>
</p:tagLst>
</file>

<file path=ppt/tags/tag5.xml><?xml version="1.0" encoding="utf-8"?>
<p:tagLst xmlns:p="http://schemas.openxmlformats.org/presentationml/2006/main">
  <p:tag name="TIMING" val="|1.5|19.1|19"/>
</p:tagLst>
</file>

<file path=ppt/tags/tag50.xml><?xml version="1.0" encoding="utf-8"?>
<p:tagLst xmlns:p="http://schemas.openxmlformats.org/presentationml/2006/main">
  <p:tag name="TIMING" val="|1.5|19.1|19"/>
</p:tagLst>
</file>

<file path=ppt/tags/tag51.xml><?xml version="1.0" encoding="utf-8"?>
<p:tagLst xmlns:p="http://schemas.openxmlformats.org/presentationml/2006/main">
  <p:tag name="TIMING" val="|1.5|19.1|19"/>
</p:tagLst>
</file>

<file path=ppt/tags/tag52.xml><?xml version="1.0" encoding="utf-8"?>
<p:tagLst xmlns:p="http://schemas.openxmlformats.org/presentationml/2006/main">
  <p:tag name="TIMING" val="|1.5|19.1|19"/>
</p:tagLst>
</file>

<file path=ppt/tags/tag53.xml><?xml version="1.0" encoding="utf-8"?>
<p:tagLst xmlns:p="http://schemas.openxmlformats.org/presentationml/2006/main">
  <p:tag name="TIMING" val="|1.5|19.1|19"/>
</p:tagLst>
</file>

<file path=ppt/tags/tag54.xml><?xml version="1.0" encoding="utf-8"?>
<p:tagLst xmlns:p="http://schemas.openxmlformats.org/presentationml/2006/main">
  <p:tag name="TIMING" val="|1.5|19.1|19"/>
</p:tagLst>
</file>

<file path=ppt/tags/tag55.xml><?xml version="1.0" encoding="utf-8"?>
<p:tagLst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 name="commondata" val="eyJoZGlkIjoiZWY3NWYzNTM0ZGZhZWFmYjA4ZTBkMmI3NmVkYmQxZGEifQ=="/>
  <p:tag name="KSO_WPP_MARK_KEY" val="c119728d-ac76-470e-843c-0a22e70ffff6"/>
  <p:tag name="COMMONDATA" val="eyJoZGlkIjoiNDFkYjY1OTI2NmM5ZDU2MDMzY2Y5YjJjMWUyNTQwNjMifQ=="/>
</p:tagLst>
</file>

<file path=ppt/tags/tag6.xml><?xml version="1.0" encoding="utf-8"?>
<p:tagLst xmlns:p="http://schemas.openxmlformats.org/presentationml/2006/main">
  <p:tag name="TIMING" val="|1.5|19.1|19"/>
</p:tagLst>
</file>

<file path=ppt/tags/tag7.xml><?xml version="1.0" encoding="utf-8"?>
<p:tagLst xmlns:p="http://schemas.openxmlformats.org/presentationml/2006/main">
  <p:tag name="TIMING" val="|1.5|19.1|19"/>
</p:tagLst>
</file>

<file path=ppt/tags/tag8.xml><?xml version="1.0" encoding="utf-8"?>
<p:tagLst xmlns:p="http://schemas.openxmlformats.org/presentationml/2006/main">
  <p:tag name="TIMING" val="|1.5|19.1|19"/>
</p:tagLst>
</file>

<file path=ppt/tags/tag9.xml><?xml version="1.0" encoding="utf-8"?>
<p:tagLst xmlns:p="http://schemas.openxmlformats.org/presentationml/2006/main">
  <p:tag name="TIMING" val="|1.5|19.1|19"/>
</p:tagLst>
</file>

<file path=ppt/theme/theme1.xml><?xml version="1.0" encoding="utf-8"?>
<a:theme xmlns:a="http://schemas.openxmlformats.org/drawingml/2006/main" name="同济">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ylfaen"/>
        <a:ea typeface="华文楷体"/>
        <a:cs typeface=""/>
      </a:majorFont>
      <a:minorFont>
        <a:latin typeface="Sylfae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75000"/>
          </a:schemeClr>
        </a:solidFill>
        <a:ln>
          <a:solidFill>
            <a:srgbClr val="0070C0"/>
          </a:solidFill>
        </a:ln>
        <a:effectLst>
          <a:outerShdw blurRad="50800" dist="38100" dir="16200000" rotWithShape="0">
            <a:prstClr val="black">
              <a:alpha val="40000"/>
            </a:prstClr>
          </a:outerShdw>
        </a:effectLst>
      </a:spPr>
      <a:bodyPr rtlCol="0" anchor="ctr"/>
      <a:lstStyle>
        <a:defPPr algn="ctr">
          <a:defRPr sz="2000">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6282</Words>
  <Application>WPS 演示</Application>
  <PresentationFormat>宽屏</PresentationFormat>
  <Paragraphs>920</Paragraphs>
  <Slides>42</Slides>
  <Notes>7</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22</vt:i4>
      </vt:variant>
      <vt:variant>
        <vt:lpstr>幻灯片标题</vt:lpstr>
      </vt:variant>
      <vt:variant>
        <vt:i4>42</vt:i4>
      </vt:variant>
    </vt:vector>
  </HeadingPairs>
  <TitlesOfParts>
    <vt:vector size="88" baseType="lpstr">
      <vt:lpstr>Arial</vt:lpstr>
      <vt:lpstr>宋体</vt:lpstr>
      <vt:lpstr>Wingdings</vt:lpstr>
      <vt:lpstr>微软雅黑</vt:lpstr>
      <vt:lpstr>Arial Unicode MS</vt:lpstr>
      <vt:lpstr>Calibri</vt:lpstr>
      <vt:lpstr>Times New Roman</vt:lpstr>
      <vt:lpstr>华文楷体</vt:lpstr>
      <vt:lpstr>-apple-system</vt:lpstr>
      <vt:lpstr>Sylfaen</vt:lpstr>
      <vt:lpstr>Arial Unicode MS</vt:lpstr>
      <vt:lpstr>等线</vt:lpstr>
      <vt:lpstr>Segoe Print</vt:lpstr>
      <vt:lpstr>Wingdings</vt:lpstr>
      <vt:lpstr>Symbol</vt:lpstr>
      <vt:lpstr>楷体_GB2312</vt:lpstr>
      <vt:lpstr>新宋体</vt:lpstr>
      <vt:lpstr>MT Extra</vt:lpstr>
      <vt:lpstr>Cambria Math</vt:lpstr>
      <vt:lpstr>Calibri</vt:lpstr>
      <vt:lpstr>MS Mincho</vt:lpstr>
      <vt:lpstr>Candara Light</vt:lpstr>
      <vt:lpstr>Cascadia Code</vt:lpstr>
      <vt:lpstr>同济</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一般线性规划问题的大M单纯形算法 </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Cao</dc:creator>
  <cp:lastModifiedBy>风雨云</cp:lastModifiedBy>
  <cp:revision>4217</cp:revision>
  <dcterms:created xsi:type="dcterms:W3CDTF">2017-06-12T11:48:00Z</dcterms:created>
  <dcterms:modified xsi:type="dcterms:W3CDTF">2024-04-29T11:36:44Z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2052-11.1.0.12165</vt:lpwstr>
  </property>
  <property fmtid="{D5CDD505-2E9C-101B-9397-08002B2CF9AE}" pid="4" name="ICV">
    <vt:lpwstr>24846D9D1E074B3991B9618443D8675A_13</vt:lpwstr>
  </property>
</Properties>
</file>